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handoutMasterIdLst>
    <p:handoutMasterId r:id="rId24"/>
  </p:handoutMasterIdLst>
  <p:sldIdLst>
    <p:sldId id="287" r:id="rId5"/>
    <p:sldId id="327" r:id="rId6"/>
    <p:sldId id="319" r:id="rId7"/>
    <p:sldId id="289" r:id="rId8"/>
    <p:sldId id="318" r:id="rId9"/>
    <p:sldId id="291" r:id="rId10"/>
    <p:sldId id="317" r:id="rId11"/>
    <p:sldId id="313" r:id="rId12"/>
    <p:sldId id="295" r:id="rId13"/>
    <p:sldId id="310" r:id="rId14"/>
    <p:sldId id="328" r:id="rId15"/>
    <p:sldId id="315" r:id="rId16"/>
    <p:sldId id="316" r:id="rId17"/>
    <p:sldId id="321" r:id="rId18"/>
    <p:sldId id="322" r:id="rId19"/>
    <p:sldId id="326" r:id="rId20"/>
    <p:sldId id="324" r:id="rId21"/>
    <p:sldId id="32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BD71E45-8C3D-47AC-93A9-62DE3314D02B}">
          <p14:sldIdLst>
            <p14:sldId id="287"/>
            <p14:sldId id="327"/>
            <p14:sldId id="319"/>
            <p14:sldId id="289"/>
            <p14:sldId id="318"/>
            <p14:sldId id="291"/>
            <p14:sldId id="317"/>
            <p14:sldId id="313"/>
            <p14:sldId id="295"/>
            <p14:sldId id="310"/>
            <p14:sldId id="328"/>
            <p14:sldId id="315"/>
            <p14:sldId id="316"/>
            <p14:sldId id="321"/>
            <p14:sldId id="322"/>
            <p14:sldId id="326"/>
            <p14:sldId id="324"/>
            <p14:sldId id="325"/>
          </p14:sldIdLst>
        </p14:section>
        <p14:section name="Untitled Section" id="{DC3F09FC-2BD1-4BD0-96CF-DC4A7689D404}">
          <p14:sldIdLst/>
        </p14:section>
      </p14:sectionLst>
    </p:ext>
    <p:ext uri="{EFAFB233-063F-42B5-8137-9DF3F51BA10A}">
      <p15:sldGuideLst xmlns:p15="http://schemas.microsoft.com/office/powerpoint/2012/main">
        <p15:guide id="1" orient="horz" pos="2115"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8D22"/>
    <a:srgbClr val="211851"/>
    <a:srgbClr val="5B9BD5"/>
    <a:srgbClr val="001F60"/>
    <a:srgbClr val="1E1750"/>
    <a:srgbClr val="201751"/>
    <a:srgbClr val="6FAD49"/>
    <a:srgbClr val="3B5C8C"/>
    <a:srgbClr val="0952A7"/>
    <a:srgbClr val="1498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96A055-1097-466E-8AB6-6155B533EB3C}" v="1228" dt="2021-07-12T13:56:34.2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82585" autoAdjust="0"/>
  </p:normalViewPr>
  <p:slideViewPr>
    <p:cSldViewPr snapToGrid="0" showGuides="1">
      <p:cViewPr varScale="1">
        <p:scale>
          <a:sx n="104" d="100"/>
          <a:sy n="104" d="100"/>
        </p:scale>
        <p:origin x="232" y="208"/>
      </p:cViewPr>
      <p:guideLst>
        <p:guide orient="horz" pos="2115"/>
        <p:guide pos="3863"/>
      </p:guideLst>
    </p:cSldViewPr>
  </p:slideViewPr>
  <p:notesTextViewPr>
    <p:cViewPr>
      <p:scale>
        <a:sx n="85" d="100"/>
        <a:sy n="85" d="100"/>
      </p:scale>
      <p:origin x="0" y="0"/>
    </p:cViewPr>
  </p:notesTextViewPr>
  <p:sorterViewPr>
    <p:cViewPr varScale="1">
      <p:scale>
        <a:sx n="1" d="1"/>
        <a:sy n="1" d="1"/>
      </p:scale>
      <p:origin x="0" y="0"/>
    </p:cViewPr>
  </p:sorterViewPr>
  <p:notesViewPr>
    <p:cSldViewPr snapToGrid="0" showGuides="1">
      <p:cViewPr varScale="1">
        <p:scale>
          <a:sx n="95" d="100"/>
          <a:sy n="95" d="100"/>
        </p:scale>
        <p:origin x="4042" y="5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binson, Emily" userId="9db54533-654f-49bc-bda2-11f04d190eb3" providerId="ADAL" clId="{6B0E7D43-86A7-4E3F-A4D6-26D23C13C105}"/>
    <pc:docChg chg="custSel modSld sldOrd">
      <pc:chgData name="Robinson, Emily" userId="9db54533-654f-49bc-bda2-11f04d190eb3" providerId="ADAL" clId="{6B0E7D43-86A7-4E3F-A4D6-26D23C13C105}" dt="2021-07-12T13:59:32.224" v="2038" actId="20577"/>
      <pc:docMkLst>
        <pc:docMk/>
      </pc:docMkLst>
      <pc:sldChg chg="addSp modSp ord modAnim modNotesTx">
        <pc:chgData name="Robinson, Emily" userId="9db54533-654f-49bc-bda2-11f04d190eb3" providerId="ADAL" clId="{6B0E7D43-86A7-4E3F-A4D6-26D23C13C105}" dt="2021-07-12T13:34:17.097" v="597"/>
        <pc:sldMkLst>
          <pc:docMk/>
          <pc:sldMk cId="1814512212" sldId="291"/>
        </pc:sldMkLst>
        <pc:spChg chg="mod">
          <ac:chgData name="Robinson, Emily" userId="9db54533-654f-49bc-bda2-11f04d190eb3" providerId="ADAL" clId="{6B0E7D43-86A7-4E3F-A4D6-26D23C13C105}" dt="2021-07-12T13:24:40.711" v="413" actId="20577"/>
          <ac:spMkLst>
            <pc:docMk/>
            <pc:sldMk cId="1814512212" sldId="291"/>
            <ac:spMk id="10" creationId="{CB4D1E84-BE5F-4805-BF2B-970F65A54994}"/>
          </ac:spMkLst>
        </pc:spChg>
        <pc:graphicFrameChg chg="add mod">
          <ac:chgData name="Robinson, Emily" userId="9db54533-654f-49bc-bda2-11f04d190eb3" providerId="ADAL" clId="{6B0E7D43-86A7-4E3F-A4D6-26D23C13C105}" dt="2021-07-12T13:31:05.402" v="506" actId="20577"/>
          <ac:graphicFrameMkLst>
            <pc:docMk/>
            <pc:sldMk cId="1814512212" sldId="291"/>
            <ac:graphicFrameMk id="7" creationId="{897814CB-02B2-4803-962A-22E847E4BF01}"/>
          </ac:graphicFrameMkLst>
        </pc:graphicFrameChg>
      </pc:sldChg>
      <pc:sldChg chg="modSp">
        <pc:chgData name="Robinson, Emily" userId="9db54533-654f-49bc-bda2-11f04d190eb3" providerId="ADAL" clId="{6B0E7D43-86A7-4E3F-A4D6-26D23C13C105}" dt="2021-07-12T13:35:45.566" v="601" actId="255"/>
        <pc:sldMkLst>
          <pc:docMk/>
          <pc:sldMk cId="3085747590" sldId="295"/>
        </pc:sldMkLst>
        <pc:spChg chg="mod">
          <ac:chgData name="Robinson, Emily" userId="9db54533-654f-49bc-bda2-11f04d190eb3" providerId="ADAL" clId="{6B0E7D43-86A7-4E3F-A4D6-26D23C13C105}" dt="2021-07-12T13:35:15.619" v="598"/>
          <ac:spMkLst>
            <pc:docMk/>
            <pc:sldMk cId="3085747590" sldId="295"/>
            <ac:spMk id="3" creationId="{00000000-0000-0000-0000-000000000000}"/>
          </ac:spMkLst>
        </pc:spChg>
        <pc:spChg chg="mod">
          <ac:chgData name="Robinson, Emily" userId="9db54533-654f-49bc-bda2-11f04d190eb3" providerId="ADAL" clId="{6B0E7D43-86A7-4E3F-A4D6-26D23C13C105}" dt="2021-07-12T13:35:45.566" v="601" actId="255"/>
          <ac:spMkLst>
            <pc:docMk/>
            <pc:sldMk cId="3085747590" sldId="295"/>
            <ac:spMk id="11" creationId="{973B27C1-1246-44EB-9E9F-FA94AFB14DD4}"/>
          </ac:spMkLst>
        </pc:spChg>
      </pc:sldChg>
      <pc:sldChg chg="modSp ord">
        <pc:chgData name="Robinson, Emily" userId="9db54533-654f-49bc-bda2-11f04d190eb3" providerId="ADAL" clId="{6B0E7D43-86A7-4E3F-A4D6-26D23C13C105}" dt="2021-07-12T13:32:13.363" v="596" actId="20577"/>
        <pc:sldMkLst>
          <pc:docMk/>
          <pc:sldMk cId="3765037135" sldId="313"/>
        </pc:sldMkLst>
        <pc:spChg chg="mod">
          <ac:chgData name="Robinson, Emily" userId="9db54533-654f-49bc-bda2-11f04d190eb3" providerId="ADAL" clId="{6B0E7D43-86A7-4E3F-A4D6-26D23C13C105}" dt="2021-07-12T13:32:13.363" v="596" actId="20577"/>
          <ac:spMkLst>
            <pc:docMk/>
            <pc:sldMk cId="3765037135" sldId="313"/>
            <ac:spMk id="18" creationId="{55EC2FA6-C688-463F-BB57-5340145C0460}"/>
          </ac:spMkLst>
        </pc:spChg>
      </pc:sldChg>
      <pc:sldChg chg="modSp ord modAnim modNotesTx">
        <pc:chgData name="Robinson, Emily" userId="9db54533-654f-49bc-bda2-11f04d190eb3" providerId="ADAL" clId="{6B0E7D43-86A7-4E3F-A4D6-26D23C13C105}" dt="2021-07-12T13:59:32.224" v="2038" actId="20577"/>
        <pc:sldMkLst>
          <pc:docMk/>
          <pc:sldMk cId="218318546" sldId="317"/>
        </pc:sldMkLst>
        <pc:spChg chg="mod">
          <ac:chgData name="Robinson, Emily" userId="9db54533-654f-49bc-bda2-11f04d190eb3" providerId="ADAL" clId="{6B0E7D43-86A7-4E3F-A4D6-26D23C13C105}" dt="2021-07-12T13:53:01.875" v="1545" actId="20577"/>
          <ac:spMkLst>
            <pc:docMk/>
            <pc:sldMk cId="218318546" sldId="317"/>
            <ac:spMk id="8" creationId="{00000000-0000-0000-0000-000000000000}"/>
          </ac:spMkLst>
        </pc:spChg>
        <pc:spChg chg="mod">
          <ac:chgData name="Robinson, Emily" userId="9db54533-654f-49bc-bda2-11f04d190eb3" providerId="ADAL" clId="{6B0E7D43-86A7-4E3F-A4D6-26D23C13C105}" dt="2021-07-12T13:50:03.619" v="1141" actId="255"/>
          <ac:spMkLst>
            <pc:docMk/>
            <pc:sldMk cId="218318546" sldId="317"/>
            <ac:spMk id="10" creationId="{00000000-0000-0000-0000-000000000000}"/>
          </ac:spMkLst>
        </pc:spChg>
        <pc:spChg chg="mod">
          <ac:chgData name="Robinson, Emily" userId="9db54533-654f-49bc-bda2-11f04d190eb3" providerId="ADAL" clId="{6B0E7D43-86A7-4E3F-A4D6-26D23C13C105}" dt="2021-07-12T13:56:34.244" v="1766" actId="20577"/>
          <ac:spMkLst>
            <pc:docMk/>
            <pc:sldMk cId="218318546" sldId="317"/>
            <ac:spMk id="14" creationId="{00000000-0000-0000-0000-000000000000}"/>
          </ac:spMkLst>
        </pc:spChg>
        <pc:spChg chg="mod">
          <ac:chgData name="Robinson, Emily" userId="9db54533-654f-49bc-bda2-11f04d190eb3" providerId="ADAL" clId="{6B0E7D43-86A7-4E3F-A4D6-26D23C13C105}" dt="2021-07-12T13:48:26.584" v="1109" actId="20577"/>
          <ac:spMkLst>
            <pc:docMk/>
            <pc:sldMk cId="218318546" sldId="317"/>
            <ac:spMk id="16" creationId="{00000000-0000-0000-0000-000000000000}"/>
          </ac:spMkLst>
        </pc:spChg>
        <pc:spChg chg="mod">
          <ac:chgData name="Robinson, Emily" userId="9db54533-654f-49bc-bda2-11f04d190eb3" providerId="ADAL" clId="{6B0E7D43-86A7-4E3F-A4D6-26D23C13C105}" dt="2021-07-12T13:49:52.532" v="1140" actId="255"/>
          <ac:spMkLst>
            <pc:docMk/>
            <pc:sldMk cId="218318546" sldId="317"/>
            <ac:spMk id="21" creationId="{95B2993C-05BA-B44D-BA11-3C0D8DB9CE33}"/>
          </ac:spMkLst>
        </pc:spChg>
        <pc:spChg chg="mod">
          <ac:chgData name="Robinson, Emily" userId="9db54533-654f-49bc-bda2-11f04d190eb3" providerId="ADAL" clId="{6B0E7D43-86A7-4E3F-A4D6-26D23C13C105}" dt="2021-07-12T13:51:21.498" v="1338" actId="20577"/>
          <ac:spMkLst>
            <pc:docMk/>
            <pc:sldMk cId="218318546" sldId="317"/>
            <ac:spMk id="22" creationId="{B8F7A5BB-6104-0243-84DF-7DA11C7798DC}"/>
          </ac:spMkLst>
        </pc:spChg>
        <pc:spChg chg="mod">
          <ac:chgData name="Robinson, Emily" userId="9db54533-654f-49bc-bda2-11f04d190eb3" providerId="ADAL" clId="{6B0E7D43-86A7-4E3F-A4D6-26D23C13C105}" dt="2021-07-12T13:40:06.990" v="756" actId="20577"/>
          <ac:spMkLst>
            <pc:docMk/>
            <pc:sldMk cId="218318546" sldId="317"/>
            <ac:spMk id="23" creationId="{9731BF09-502B-4045-A80C-1EBD9C3D292D}"/>
          </ac:spMkLst>
        </pc:spChg>
        <pc:spChg chg="mod">
          <ac:chgData name="Robinson, Emily" userId="9db54533-654f-49bc-bda2-11f04d190eb3" providerId="ADAL" clId="{6B0E7D43-86A7-4E3F-A4D6-26D23C13C105}" dt="2021-07-12T13:46:34.571" v="860" actId="20577"/>
          <ac:spMkLst>
            <pc:docMk/>
            <pc:sldMk cId="218318546" sldId="317"/>
            <ac:spMk id="24" creationId="{78594B06-A7D6-4439-8016-47A12900B629}"/>
          </ac:spMkLst>
        </pc:spChg>
      </pc:sldChg>
      <pc:sldChg chg="ord">
        <pc:chgData name="Robinson, Emily" userId="9db54533-654f-49bc-bda2-11f04d190eb3" providerId="ADAL" clId="{6B0E7D43-86A7-4E3F-A4D6-26D23C13C105}" dt="2021-07-12T13:37:17.116" v="602"/>
        <pc:sldMkLst>
          <pc:docMk/>
          <pc:sldMk cId="3178459798" sldId="318"/>
        </pc:sldMkLst>
      </pc:sldChg>
      <pc:sldChg chg="modSp modNotesTx">
        <pc:chgData name="Robinson, Emily" userId="9db54533-654f-49bc-bda2-11f04d190eb3" providerId="ADAL" clId="{6B0E7D43-86A7-4E3F-A4D6-26D23C13C105}" dt="2021-07-12T13:21:17.944" v="298" actId="20577"/>
        <pc:sldMkLst>
          <pc:docMk/>
          <pc:sldMk cId="2717608120" sldId="319"/>
        </pc:sldMkLst>
        <pc:spChg chg="mod">
          <ac:chgData name="Robinson, Emily" userId="9db54533-654f-49bc-bda2-11f04d190eb3" providerId="ADAL" clId="{6B0E7D43-86A7-4E3F-A4D6-26D23C13C105}" dt="2021-07-12T13:19:47.282" v="56" actId="14100"/>
          <ac:spMkLst>
            <pc:docMk/>
            <pc:sldMk cId="2717608120" sldId="319"/>
            <ac:spMk id="10" creationId="{00000000-0000-0000-0000-000000000000}"/>
          </ac:spMkLst>
        </pc:spChg>
        <pc:spChg chg="mod">
          <ac:chgData name="Robinson, Emily" userId="9db54533-654f-49bc-bda2-11f04d190eb3" providerId="ADAL" clId="{6B0E7D43-86A7-4E3F-A4D6-26D23C13C105}" dt="2021-07-12T13:21:17.944" v="298" actId="20577"/>
          <ac:spMkLst>
            <pc:docMk/>
            <pc:sldMk cId="2717608120" sldId="319"/>
            <ac:spMk id="18" creationId="{55EC2FA6-C688-463F-BB57-5340145C0460}"/>
          </ac:spMkLst>
        </pc:spChg>
      </pc:sldChg>
    </pc:docChg>
  </pc:docChgLst>
  <pc:docChgLst>
    <pc:chgData name="Robinson, Emily" userId="9db54533-654f-49bc-bda2-11f04d190eb3" providerId="ADAL" clId="{652237B8-0E7C-40AE-901A-7ABAB69C6CD9}"/>
    <pc:docChg chg="modSld">
      <pc:chgData name="Robinson, Emily" userId="9db54533-654f-49bc-bda2-11f04d190eb3" providerId="ADAL" clId="{652237B8-0E7C-40AE-901A-7ABAB69C6CD9}" dt="2021-07-12T14:34:18.014" v="46" actId="20577"/>
      <pc:docMkLst>
        <pc:docMk/>
      </pc:docMkLst>
      <pc:sldChg chg="modSp">
        <pc:chgData name="Robinson, Emily" userId="9db54533-654f-49bc-bda2-11f04d190eb3" providerId="ADAL" clId="{652237B8-0E7C-40AE-901A-7ABAB69C6CD9}" dt="2021-07-12T14:34:18.014" v="46" actId="20577"/>
        <pc:sldMkLst>
          <pc:docMk/>
          <pc:sldMk cId="2717608120" sldId="319"/>
        </pc:sldMkLst>
        <pc:spChg chg="mod">
          <ac:chgData name="Robinson, Emily" userId="9db54533-654f-49bc-bda2-11f04d190eb3" providerId="ADAL" clId="{652237B8-0E7C-40AE-901A-7ABAB69C6CD9}" dt="2021-07-12T14:34:18.014" v="46" actId="20577"/>
          <ac:spMkLst>
            <pc:docMk/>
            <pc:sldMk cId="2717608120" sldId="319"/>
            <ac:spMk id="10" creationId="{00000000-0000-0000-0000-000000000000}"/>
          </ac:spMkLst>
        </pc:spChg>
      </pc:sldChg>
    </pc:docChg>
  </pc:docChgLst>
  <pc:docChgLst>
    <pc:chgData name="Robinson, Emily" userId="9db54533-654f-49bc-bda2-11f04d190eb3" providerId="ADAL" clId="{C16CDC62-CF80-47F7-9E15-7844758DBE6C}"/>
    <pc:docChg chg="modSld">
      <pc:chgData name="Robinson, Emily" userId="9db54533-654f-49bc-bda2-11f04d190eb3" providerId="ADAL" clId="{C16CDC62-CF80-47F7-9E15-7844758DBE6C}" dt="2021-07-12T19:40:28.747" v="4" actId="20577"/>
      <pc:docMkLst>
        <pc:docMk/>
      </pc:docMkLst>
      <pc:sldChg chg="modSp">
        <pc:chgData name="Robinson, Emily" userId="9db54533-654f-49bc-bda2-11f04d190eb3" providerId="ADAL" clId="{C16CDC62-CF80-47F7-9E15-7844758DBE6C}" dt="2021-07-12T19:40:28.747" v="4" actId="20577"/>
        <pc:sldMkLst>
          <pc:docMk/>
          <pc:sldMk cId="2717608120" sldId="319"/>
        </pc:sldMkLst>
        <pc:spChg chg="mod">
          <ac:chgData name="Robinson, Emily" userId="9db54533-654f-49bc-bda2-11f04d190eb3" providerId="ADAL" clId="{C16CDC62-CF80-47F7-9E15-7844758DBE6C}" dt="2021-07-12T19:40:28.747" v="4" actId="20577"/>
          <ac:spMkLst>
            <pc:docMk/>
            <pc:sldMk cId="2717608120" sldId="319"/>
            <ac:spMk id="10"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73A334-895C-4E50-8BAF-FE84CE6B6E06}" type="doc">
      <dgm:prSet loTypeId="urn:microsoft.com/office/officeart/2005/8/layout/chevron1" loCatId="process" qsTypeId="urn:microsoft.com/office/officeart/2005/8/quickstyle/simple1" qsCatId="simple" csTypeId="urn:microsoft.com/office/officeart/2005/8/colors/accent1_2" csCatId="accent1" phldr="1"/>
      <dgm:spPr/>
    </dgm:pt>
    <dgm:pt modelId="{D7ED18DF-F623-461F-AB1C-074540C20D92}">
      <dgm:prSet phldrT="[Text]" custT="1"/>
      <dgm:spPr>
        <a:xfrm>
          <a:off x="1464" y="972224"/>
          <a:ext cx="2505223" cy="1002089"/>
        </a:xfrm>
        <a:solidFill>
          <a:srgbClr val="F0B31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b="1" dirty="0">
              <a:solidFill>
                <a:srgbClr val="002855"/>
              </a:solidFill>
              <a:latin typeface="Calibri" panose="020F0502020204030204"/>
              <a:ea typeface="+mn-ea"/>
              <a:cs typeface="+mn-cs"/>
            </a:rPr>
            <a:t>Survey Planning</a:t>
          </a:r>
          <a:br>
            <a:rPr lang="en-US" sz="1800" b="1" dirty="0">
              <a:solidFill>
                <a:srgbClr val="002855"/>
              </a:solidFill>
              <a:latin typeface="Calibri" panose="020F0502020204030204"/>
              <a:ea typeface="+mn-ea"/>
              <a:cs typeface="+mn-cs"/>
            </a:rPr>
          </a:br>
          <a:r>
            <a:rPr lang="en-US" sz="1600" b="0" dirty="0">
              <a:solidFill>
                <a:srgbClr val="002855"/>
              </a:solidFill>
              <a:latin typeface="Calibri" panose="020F0502020204030204"/>
              <a:ea typeface="+mn-ea"/>
              <a:cs typeface="+mn-cs"/>
            </a:rPr>
            <a:t>Apr 2020 – Jan 2021</a:t>
          </a:r>
          <a:endParaRPr lang="en-US" sz="1600" b="0" i="1" dirty="0">
            <a:solidFill>
              <a:srgbClr val="002855"/>
            </a:solidFill>
            <a:latin typeface="Calibri" panose="020F0502020204030204"/>
            <a:ea typeface="+mn-ea"/>
            <a:cs typeface="+mn-cs"/>
          </a:endParaRPr>
        </a:p>
      </dgm:t>
    </dgm:pt>
    <dgm:pt modelId="{744766AB-4EA0-4D18-99B7-5107300A7DE2}" type="parTrans" cxnId="{6F3FF67D-0A65-483F-A745-8392D9455985}">
      <dgm:prSet/>
      <dgm:spPr/>
      <dgm:t>
        <a:bodyPr/>
        <a:lstStyle/>
        <a:p>
          <a:endParaRPr lang="en-US"/>
        </a:p>
      </dgm:t>
    </dgm:pt>
    <dgm:pt modelId="{A6CD504B-FFC0-41E2-B1EA-0839B22854CC}" type="sibTrans" cxnId="{6F3FF67D-0A65-483F-A745-8392D9455985}">
      <dgm:prSet/>
      <dgm:spPr/>
      <dgm:t>
        <a:bodyPr/>
        <a:lstStyle/>
        <a:p>
          <a:endParaRPr lang="en-US"/>
        </a:p>
      </dgm:t>
    </dgm:pt>
    <dgm:pt modelId="{66666623-A337-449F-9293-1AE2ECFAEF94}">
      <dgm:prSet phldrT="[Text]" custT="1"/>
      <dgm:spPr>
        <a:xfrm>
          <a:off x="2290688" y="972224"/>
          <a:ext cx="2505223" cy="1002089"/>
        </a:xfrm>
        <a:solidFill>
          <a:srgbClr val="F0B31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b="1" dirty="0">
              <a:solidFill>
                <a:srgbClr val="002855"/>
              </a:solidFill>
              <a:latin typeface="Calibri" panose="020F0502020204030204"/>
              <a:ea typeface="+mn-ea"/>
              <a:cs typeface="+mn-cs"/>
            </a:rPr>
            <a:t>Survey Development</a:t>
          </a:r>
          <a:br>
            <a:rPr lang="en-US" sz="1800" b="1" dirty="0">
              <a:solidFill>
                <a:srgbClr val="002855"/>
              </a:solidFill>
              <a:latin typeface="Calibri" panose="020F0502020204030204"/>
              <a:ea typeface="+mn-ea"/>
              <a:cs typeface="+mn-cs"/>
            </a:rPr>
          </a:br>
          <a:r>
            <a:rPr lang="en-US" sz="1600" b="0" dirty="0">
              <a:solidFill>
                <a:srgbClr val="002855"/>
              </a:solidFill>
              <a:latin typeface="Calibri" panose="020F0502020204030204"/>
              <a:ea typeface="+mn-ea"/>
              <a:cs typeface="+mn-cs"/>
            </a:rPr>
            <a:t>Feb </a:t>
          </a:r>
          <a:r>
            <a:rPr lang="en-US" sz="1600" b="0" i="0" dirty="0">
              <a:solidFill>
                <a:srgbClr val="002855"/>
              </a:solidFill>
              <a:latin typeface="Calibri" panose="020F0502020204030204"/>
              <a:ea typeface="+mn-ea"/>
              <a:cs typeface="+mn-cs"/>
            </a:rPr>
            <a:t>2021 – Jul 2021</a:t>
          </a:r>
          <a:endParaRPr lang="en-US" sz="1600" b="0" i="1" dirty="0">
            <a:solidFill>
              <a:srgbClr val="002855"/>
            </a:solidFill>
            <a:latin typeface="Calibri" panose="020F0502020204030204"/>
            <a:ea typeface="+mn-ea"/>
            <a:cs typeface="+mn-cs"/>
          </a:endParaRPr>
        </a:p>
      </dgm:t>
    </dgm:pt>
    <dgm:pt modelId="{B9D27F9C-51C7-4DE6-B9B3-B47C1E588769}" type="parTrans" cxnId="{CF5BA1F3-9718-4745-AF0F-76E2AD186249}">
      <dgm:prSet/>
      <dgm:spPr/>
      <dgm:t>
        <a:bodyPr/>
        <a:lstStyle/>
        <a:p>
          <a:endParaRPr lang="en-US"/>
        </a:p>
      </dgm:t>
    </dgm:pt>
    <dgm:pt modelId="{1047DA32-A05A-482B-AB3F-302B14D0152C}" type="sibTrans" cxnId="{CF5BA1F3-9718-4745-AF0F-76E2AD186249}">
      <dgm:prSet/>
      <dgm:spPr/>
      <dgm:t>
        <a:bodyPr/>
        <a:lstStyle/>
        <a:p>
          <a:endParaRPr lang="en-US"/>
        </a:p>
      </dgm:t>
    </dgm:pt>
    <dgm:pt modelId="{2CFCFC51-E6DC-4555-82DC-F75FE6A94CCB}">
      <dgm:prSet phldrT="[Text]" custT="1"/>
      <dgm:spPr>
        <a:xfrm>
          <a:off x="4579911" y="972224"/>
          <a:ext cx="2505223" cy="1002089"/>
        </a:xfrm>
        <a:solidFill>
          <a:srgbClr val="F0B31C"/>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800" b="1" dirty="0">
              <a:solidFill>
                <a:srgbClr val="002855"/>
              </a:solidFill>
              <a:latin typeface="Calibri" panose="020F0502020204030204"/>
              <a:ea typeface="+mn-ea"/>
              <a:cs typeface="+mn-cs"/>
            </a:rPr>
            <a:t>Survey Fielding</a:t>
          </a:r>
          <a:br>
            <a:rPr lang="en-US" sz="1800" b="1" dirty="0">
              <a:solidFill>
                <a:srgbClr val="002855"/>
              </a:solidFill>
              <a:latin typeface="Calibri" panose="020F0502020204030204"/>
              <a:ea typeface="+mn-ea"/>
              <a:cs typeface="+mn-cs"/>
            </a:rPr>
          </a:br>
          <a:r>
            <a:rPr lang="en-US" sz="1600" b="0" dirty="0">
              <a:solidFill>
                <a:srgbClr val="002855"/>
              </a:solidFill>
              <a:latin typeface="Calibri" panose="020F0502020204030204"/>
              <a:ea typeface="+mn-ea"/>
              <a:cs typeface="+mn-cs"/>
            </a:rPr>
            <a:t>Aug 2021 – Jan 2022</a:t>
          </a:r>
          <a:endParaRPr lang="en-US" sz="1600" b="0" i="1" dirty="0">
            <a:solidFill>
              <a:srgbClr val="002855"/>
            </a:solidFill>
            <a:latin typeface="Calibri" panose="020F0502020204030204"/>
            <a:ea typeface="+mn-ea"/>
            <a:cs typeface="+mn-cs"/>
          </a:endParaRPr>
        </a:p>
      </dgm:t>
    </dgm:pt>
    <dgm:pt modelId="{D938EA59-BE41-44FF-A224-B9BD88C1EADF}" type="parTrans" cxnId="{2854764B-955A-4AE6-8B4F-86A61E1155E0}">
      <dgm:prSet/>
      <dgm:spPr/>
      <dgm:t>
        <a:bodyPr/>
        <a:lstStyle/>
        <a:p>
          <a:endParaRPr lang="en-US"/>
        </a:p>
      </dgm:t>
    </dgm:pt>
    <dgm:pt modelId="{24A64DCB-1319-4BC8-A207-171C4E0982C9}" type="sibTrans" cxnId="{2854764B-955A-4AE6-8B4F-86A61E1155E0}">
      <dgm:prSet/>
      <dgm:spPr/>
      <dgm:t>
        <a:bodyPr/>
        <a:lstStyle/>
        <a:p>
          <a:endParaRPr lang="en-US"/>
        </a:p>
      </dgm:t>
    </dgm:pt>
    <dgm:pt modelId="{4D04A089-9929-4B15-B3CD-8D840F3E4764}" type="pres">
      <dgm:prSet presAssocID="{CC73A334-895C-4E50-8BAF-FE84CE6B6E06}" presName="Name0" presStyleCnt="0">
        <dgm:presLayoutVars>
          <dgm:dir/>
          <dgm:animLvl val="lvl"/>
          <dgm:resizeHandles val="exact"/>
        </dgm:presLayoutVars>
      </dgm:prSet>
      <dgm:spPr/>
    </dgm:pt>
    <dgm:pt modelId="{3DC284AF-68DA-45B0-A7D5-B42BAAD8D7A5}" type="pres">
      <dgm:prSet presAssocID="{D7ED18DF-F623-461F-AB1C-074540C20D92}" presName="parTxOnly" presStyleLbl="node1" presStyleIdx="0" presStyleCnt="3" custScaleX="122094" custScaleY="114245">
        <dgm:presLayoutVars>
          <dgm:chMax val="0"/>
          <dgm:chPref val="0"/>
          <dgm:bulletEnabled val="1"/>
        </dgm:presLayoutVars>
      </dgm:prSet>
      <dgm:spPr>
        <a:prstGeom prst="chevron">
          <a:avLst/>
        </a:prstGeom>
      </dgm:spPr>
    </dgm:pt>
    <dgm:pt modelId="{10FC8AAB-8A68-4B8C-8779-44C2D943EE4E}" type="pres">
      <dgm:prSet presAssocID="{A6CD504B-FFC0-41E2-B1EA-0839B22854CC}" presName="parTxOnlySpace" presStyleCnt="0"/>
      <dgm:spPr/>
    </dgm:pt>
    <dgm:pt modelId="{7BD7664F-5671-4F7C-B846-F99B81151AA7}" type="pres">
      <dgm:prSet presAssocID="{66666623-A337-449F-9293-1AE2ECFAEF94}" presName="parTxOnly" presStyleLbl="node1" presStyleIdx="1" presStyleCnt="3" custScaleX="118324" custScaleY="114245">
        <dgm:presLayoutVars>
          <dgm:chMax val="0"/>
          <dgm:chPref val="0"/>
          <dgm:bulletEnabled val="1"/>
        </dgm:presLayoutVars>
      </dgm:prSet>
      <dgm:spPr>
        <a:prstGeom prst="chevron">
          <a:avLst/>
        </a:prstGeom>
      </dgm:spPr>
    </dgm:pt>
    <dgm:pt modelId="{70E13EF2-A3A7-4AC2-8438-70AEB0174B04}" type="pres">
      <dgm:prSet presAssocID="{1047DA32-A05A-482B-AB3F-302B14D0152C}" presName="parTxOnlySpace" presStyleCnt="0"/>
      <dgm:spPr/>
    </dgm:pt>
    <dgm:pt modelId="{70243BF4-93BF-46C4-BA89-1F3255E1F2AF}" type="pres">
      <dgm:prSet presAssocID="{2CFCFC51-E6DC-4555-82DC-F75FE6A94CCB}" presName="parTxOnly" presStyleLbl="node1" presStyleIdx="2" presStyleCnt="3" custScaleX="117822" custScaleY="114245">
        <dgm:presLayoutVars>
          <dgm:chMax val="0"/>
          <dgm:chPref val="0"/>
          <dgm:bulletEnabled val="1"/>
        </dgm:presLayoutVars>
      </dgm:prSet>
      <dgm:spPr>
        <a:prstGeom prst="chevron">
          <a:avLst/>
        </a:prstGeom>
      </dgm:spPr>
    </dgm:pt>
  </dgm:ptLst>
  <dgm:cxnLst>
    <dgm:cxn modelId="{2854764B-955A-4AE6-8B4F-86A61E1155E0}" srcId="{CC73A334-895C-4E50-8BAF-FE84CE6B6E06}" destId="{2CFCFC51-E6DC-4555-82DC-F75FE6A94CCB}" srcOrd="2" destOrd="0" parTransId="{D938EA59-BE41-44FF-A224-B9BD88C1EADF}" sibTransId="{24A64DCB-1319-4BC8-A207-171C4E0982C9}"/>
    <dgm:cxn modelId="{6F3FF67D-0A65-483F-A745-8392D9455985}" srcId="{CC73A334-895C-4E50-8BAF-FE84CE6B6E06}" destId="{D7ED18DF-F623-461F-AB1C-074540C20D92}" srcOrd="0" destOrd="0" parTransId="{744766AB-4EA0-4D18-99B7-5107300A7DE2}" sibTransId="{A6CD504B-FFC0-41E2-B1EA-0839B22854CC}"/>
    <dgm:cxn modelId="{0C527C81-7F58-4509-96AB-DD7873DAB8B6}" type="presOf" srcId="{2CFCFC51-E6DC-4555-82DC-F75FE6A94CCB}" destId="{70243BF4-93BF-46C4-BA89-1F3255E1F2AF}" srcOrd="0" destOrd="0" presId="urn:microsoft.com/office/officeart/2005/8/layout/chevron1"/>
    <dgm:cxn modelId="{16CDBEAA-6849-439C-890A-59CA7813342C}" type="presOf" srcId="{66666623-A337-449F-9293-1AE2ECFAEF94}" destId="{7BD7664F-5671-4F7C-B846-F99B81151AA7}" srcOrd="0" destOrd="0" presId="urn:microsoft.com/office/officeart/2005/8/layout/chevron1"/>
    <dgm:cxn modelId="{E04E2DBD-56AF-496D-B5C6-9A8761ADCE5B}" type="presOf" srcId="{CC73A334-895C-4E50-8BAF-FE84CE6B6E06}" destId="{4D04A089-9929-4B15-B3CD-8D840F3E4764}" srcOrd="0" destOrd="0" presId="urn:microsoft.com/office/officeart/2005/8/layout/chevron1"/>
    <dgm:cxn modelId="{15F752D9-180E-4D81-B4B9-0A5345A47349}" type="presOf" srcId="{D7ED18DF-F623-461F-AB1C-074540C20D92}" destId="{3DC284AF-68DA-45B0-A7D5-B42BAAD8D7A5}" srcOrd="0" destOrd="0" presId="urn:microsoft.com/office/officeart/2005/8/layout/chevron1"/>
    <dgm:cxn modelId="{CF5BA1F3-9718-4745-AF0F-76E2AD186249}" srcId="{CC73A334-895C-4E50-8BAF-FE84CE6B6E06}" destId="{66666623-A337-449F-9293-1AE2ECFAEF94}" srcOrd="1" destOrd="0" parTransId="{B9D27F9C-51C7-4DE6-B9B3-B47C1E588769}" sibTransId="{1047DA32-A05A-482B-AB3F-302B14D0152C}"/>
    <dgm:cxn modelId="{D0022C28-23B9-41BF-8659-CDB6B640A80E}" type="presParOf" srcId="{4D04A089-9929-4B15-B3CD-8D840F3E4764}" destId="{3DC284AF-68DA-45B0-A7D5-B42BAAD8D7A5}" srcOrd="0" destOrd="0" presId="urn:microsoft.com/office/officeart/2005/8/layout/chevron1"/>
    <dgm:cxn modelId="{EB2E5ED0-DB74-4A8A-97C8-DB3B994F89F6}" type="presParOf" srcId="{4D04A089-9929-4B15-B3CD-8D840F3E4764}" destId="{10FC8AAB-8A68-4B8C-8779-44C2D943EE4E}" srcOrd="1" destOrd="0" presId="urn:microsoft.com/office/officeart/2005/8/layout/chevron1"/>
    <dgm:cxn modelId="{F1BD8C41-1AAA-43CF-AC12-3C8A87C57BEC}" type="presParOf" srcId="{4D04A089-9929-4B15-B3CD-8D840F3E4764}" destId="{7BD7664F-5671-4F7C-B846-F99B81151AA7}" srcOrd="2" destOrd="0" presId="urn:microsoft.com/office/officeart/2005/8/layout/chevron1"/>
    <dgm:cxn modelId="{078011E6-B021-4EDA-B449-85531F6879BA}" type="presParOf" srcId="{4D04A089-9929-4B15-B3CD-8D840F3E4764}" destId="{70E13EF2-A3A7-4AC2-8438-70AEB0174B04}" srcOrd="3" destOrd="0" presId="urn:microsoft.com/office/officeart/2005/8/layout/chevron1"/>
    <dgm:cxn modelId="{4DC31047-D7D4-44FB-B55C-1EABB2A89E89}" type="presParOf" srcId="{4D04A089-9929-4B15-B3CD-8D840F3E4764}" destId="{70243BF4-93BF-46C4-BA89-1F3255E1F2AF}" srcOrd="4" destOrd="0" presId="urn:microsoft.com/office/officeart/2005/8/layout/chevro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C284AF-68DA-45B0-A7D5-B42BAAD8D7A5}">
      <dsp:nvSpPr>
        <dsp:cNvPr id="0" name=""/>
        <dsp:cNvSpPr/>
      </dsp:nvSpPr>
      <dsp:spPr>
        <a:xfrm>
          <a:off x="3377" y="1431603"/>
          <a:ext cx="3027594" cy="1133184"/>
        </a:xfrm>
        <a:prstGeom prst="chevron">
          <a:avLst/>
        </a:prstGeom>
        <a:solidFill>
          <a:srgbClr val="F0B31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855"/>
              </a:solidFill>
              <a:latin typeface="Calibri" panose="020F0502020204030204"/>
              <a:ea typeface="+mn-ea"/>
              <a:cs typeface="+mn-cs"/>
            </a:rPr>
            <a:t>Survey Planning</a:t>
          </a:r>
          <a:br>
            <a:rPr lang="en-US" sz="1800" b="1" kern="1200" dirty="0">
              <a:solidFill>
                <a:srgbClr val="002855"/>
              </a:solidFill>
              <a:latin typeface="Calibri" panose="020F0502020204030204"/>
              <a:ea typeface="+mn-ea"/>
              <a:cs typeface="+mn-cs"/>
            </a:rPr>
          </a:br>
          <a:r>
            <a:rPr lang="en-US" sz="1600" b="0" kern="1200" dirty="0">
              <a:solidFill>
                <a:srgbClr val="002855"/>
              </a:solidFill>
              <a:latin typeface="Calibri" panose="020F0502020204030204"/>
              <a:ea typeface="+mn-ea"/>
              <a:cs typeface="+mn-cs"/>
            </a:rPr>
            <a:t>Apr 2020 – Jan 2021</a:t>
          </a:r>
          <a:endParaRPr lang="en-US" sz="1600" b="0" i="1" kern="1200" dirty="0">
            <a:solidFill>
              <a:srgbClr val="002855"/>
            </a:solidFill>
            <a:latin typeface="Calibri" panose="020F0502020204030204"/>
            <a:ea typeface="+mn-ea"/>
            <a:cs typeface="+mn-cs"/>
          </a:endParaRPr>
        </a:p>
      </dsp:txBody>
      <dsp:txXfrm>
        <a:off x="569969" y="1431603"/>
        <a:ext cx="1894410" cy="1133184"/>
      </dsp:txXfrm>
    </dsp:sp>
    <dsp:sp modelId="{7BD7664F-5671-4F7C-B846-F99B81151AA7}">
      <dsp:nvSpPr>
        <dsp:cNvPr id="0" name=""/>
        <dsp:cNvSpPr/>
      </dsp:nvSpPr>
      <dsp:spPr>
        <a:xfrm>
          <a:off x="2782999" y="1431603"/>
          <a:ext cx="2934108" cy="1133184"/>
        </a:xfrm>
        <a:prstGeom prst="chevron">
          <a:avLst/>
        </a:prstGeom>
        <a:solidFill>
          <a:srgbClr val="F0B31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855"/>
              </a:solidFill>
              <a:latin typeface="Calibri" panose="020F0502020204030204"/>
              <a:ea typeface="+mn-ea"/>
              <a:cs typeface="+mn-cs"/>
            </a:rPr>
            <a:t>Survey Development</a:t>
          </a:r>
          <a:br>
            <a:rPr lang="en-US" sz="1800" b="1" kern="1200" dirty="0">
              <a:solidFill>
                <a:srgbClr val="002855"/>
              </a:solidFill>
              <a:latin typeface="Calibri" panose="020F0502020204030204"/>
              <a:ea typeface="+mn-ea"/>
              <a:cs typeface="+mn-cs"/>
            </a:rPr>
          </a:br>
          <a:r>
            <a:rPr lang="en-US" sz="1600" b="0" kern="1200" dirty="0">
              <a:solidFill>
                <a:srgbClr val="002855"/>
              </a:solidFill>
              <a:latin typeface="Calibri" panose="020F0502020204030204"/>
              <a:ea typeface="+mn-ea"/>
              <a:cs typeface="+mn-cs"/>
            </a:rPr>
            <a:t>Feb </a:t>
          </a:r>
          <a:r>
            <a:rPr lang="en-US" sz="1600" b="0" i="0" kern="1200" dirty="0">
              <a:solidFill>
                <a:srgbClr val="002855"/>
              </a:solidFill>
              <a:latin typeface="Calibri" panose="020F0502020204030204"/>
              <a:ea typeface="+mn-ea"/>
              <a:cs typeface="+mn-cs"/>
            </a:rPr>
            <a:t>2021 – Jul 2021</a:t>
          </a:r>
          <a:endParaRPr lang="en-US" sz="1600" b="0" i="1" kern="1200" dirty="0">
            <a:solidFill>
              <a:srgbClr val="002855"/>
            </a:solidFill>
            <a:latin typeface="Calibri" panose="020F0502020204030204"/>
            <a:ea typeface="+mn-ea"/>
            <a:cs typeface="+mn-cs"/>
          </a:endParaRPr>
        </a:p>
      </dsp:txBody>
      <dsp:txXfrm>
        <a:off x="3349591" y="1431603"/>
        <a:ext cx="1800924" cy="1133184"/>
      </dsp:txXfrm>
    </dsp:sp>
    <dsp:sp modelId="{70243BF4-93BF-46C4-BA89-1F3255E1F2AF}">
      <dsp:nvSpPr>
        <dsp:cNvPr id="0" name=""/>
        <dsp:cNvSpPr/>
      </dsp:nvSpPr>
      <dsp:spPr>
        <a:xfrm>
          <a:off x="5469135" y="1431603"/>
          <a:ext cx="2921660" cy="1133184"/>
        </a:xfrm>
        <a:prstGeom prst="chevron">
          <a:avLst/>
        </a:prstGeom>
        <a:solidFill>
          <a:srgbClr val="F0B31C"/>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009" tIns="24003" rIns="24003" bIns="24003" numCol="1" spcCol="1270" anchor="ctr" anchorCtr="0">
          <a:noAutofit/>
        </a:bodyPr>
        <a:lstStyle/>
        <a:p>
          <a:pPr marL="0" lvl="0" indent="0" algn="ctr" defTabSz="800100">
            <a:lnSpc>
              <a:spcPct val="90000"/>
            </a:lnSpc>
            <a:spcBef>
              <a:spcPct val="0"/>
            </a:spcBef>
            <a:spcAft>
              <a:spcPct val="35000"/>
            </a:spcAft>
            <a:buNone/>
          </a:pPr>
          <a:r>
            <a:rPr lang="en-US" sz="1800" b="1" kern="1200" dirty="0">
              <a:solidFill>
                <a:srgbClr val="002855"/>
              </a:solidFill>
              <a:latin typeface="Calibri" panose="020F0502020204030204"/>
              <a:ea typeface="+mn-ea"/>
              <a:cs typeface="+mn-cs"/>
            </a:rPr>
            <a:t>Survey Fielding</a:t>
          </a:r>
          <a:br>
            <a:rPr lang="en-US" sz="1800" b="1" kern="1200" dirty="0">
              <a:solidFill>
                <a:srgbClr val="002855"/>
              </a:solidFill>
              <a:latin typeface="Calibri" panose="020F0502020204030204"/>
              <a:ea typeface="+mn-ea"/>
              <a:cs typeface="+mn-cs"/>
            </a:rPr>
          </a:br>
          <a:r>
            <a:rPr lang="en-US" sz="1600" b="0" kern="1200" dirty="0">
              <a:solidFill>
                <a:srgbClr val="002855"/>
              </a:solidFill>
              <a:latin typeface="Calibri" panose="020F0502020204030204"/>
              <a:ea typeface="+mn-ea"/>
              <a:cs typeface="+mn-cs"/>
            </a:rPr>
            <a:t>Aug 2021 – Jan 2022</a:t>
          </a:r>
          <a:endParaRPr lang="en-US" sz="1600" b="0" i="1" kern="1200" dirty="0">
            <a:solidFill>
              <a:srgbClr val="002855"/>
            </a:solidFill>
            <a:latin typeface="Calibri" panose="020F0502020204030204"/>
            <a:ea typeface="+mn-ea"/>
            <a:cs typeface="+mn-cs"/>
          </a:endParaRPr>
        </a:p>
      </dsp:txBody>
      <dsp:txXfrm>
        <a:off x="6035727" y="1431603"/>
        <a:ext cx="1788476" cy="113318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6D8E802-5C67-4240-8B1E-A5606DA6DEE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a:extLst>
              <a:ext uri="{FF2B5EF4-FFF2-40B4-BE49-F238E27FC236}">
                <a16:creationId xmlns:a16="http://schemas.microsoft.com/office/drawing/2014/main" id="{576BBCA9-E970-468C-BB1E-A8677811631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6FAE03-5BF8-4AF9-BAB3-2269F07176B9}" type="datetimeFigureOut">
              <a:rPr lang="en-ID" smtClean="0"/>
              <a:t>07/09/21</a:t>
            </a:fld>
            <a:endParaRPr lang="en-ID"/>
          </a:p>
        </p:txBody>
      </p:sp>
      <p:sp>
        <p:nvSpPr>
          <p:cNvPr id="4" name="Footer Placeholder 3">
            <a:extLst>
              <a:ext uri="{FF2B5EF4-FFF2-40B4-BE49-F238E27FC236}">
                <a16:creationId xmlns:a16="http://schemas.microsoft.com/office/drawing/2014/main" id="{D643E240-23E1-4541-B3A0-3749A8F1B65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5" name="Slide Number Placeholder 4">
            <a:extLst>
              <a:ext uri="{FF2B5EF4-FFF2-40B4-BE49-F238E27FC236}">
                <a16:creationId xmlns:a16="http://schemas.microsoft.com/office/drawing/2014/main" id="{A1C67777-E8E5-46CD-A307-CE4EB85297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191114-8A14-4899-885F-A0C594CC7283}" type="slidenum">
              <a:rPr lang="en-ID" smtClean="0"/>
              <a:t>‹#›</a:t>
            </a:fld>
            <a:endParaRPr lang="en-ID"/>
          </a:p>
        </p:txBody>
      </p:sp>
    </p:spTree>
    <p:extLst>
      <p:ext uri="{BB962C8B-B14F-4D97-AF65-F5344CB8AC3E}">
        <p14:creationId xmlns:p14="http://schemas.microsoft.com/office/powerpoint/2010/main" val="406009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en-ID"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644B0B42-073E-4123-BD99-08A4BBDFA8F8}" type="datetimeFigureOut">
              <a:rPr lang="en-ID" smtClean="0"/>
              <a:pPr/>
              <a:t>07/09/21</a:t>
            </a:fld>
            <a:endParaRPr lang="en-ID"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D"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en-ID"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0FDE1082-EAEB-4522-8363-5223E0D6991D}" type="slidenum">
              <a:rPr lang="en-ID" smtClean="0"/>
              <a:pPr/>
              <a:t>‹#›</a:t>
            </a:fld>
            <a:endParaRPr lang="en-ID" dirty="0"/>
          </a:p>
        </p:txBody>
      </p:sp>
    </p:spTree>
    <p:extLst>
      <p:ext uri="{BB962C8B-B14F-4D97-AF65-F5344CB8AC3E}">
        <p14:creationId xmlns:p14="http://schemas.microsoft.com/office/powerpoint/2010/main" val="2071387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en Sans" panose="020B0606030504020204" pitchFamily="34" charset="0"/>
        <a:ea typeface="+mn-ea"/>
        <a:cs typeface="+mn-cs"/>
      </a:defRPr>
    </a:lvl1pPr>
    <a:lvl2pPr marL="457200" algn="l" defTabSz="914400" rtl="0" eaLnBrk="1" latinLnBrk="0" hangingPunct="1">
      <a:defRPr sz="1200" kern="1200">
        <a:solidFill>
          <a:schemeClr val="tx1"/>
        </a:solidFill>
        <a:latin typeface="Open Sans" panose="020B0606030504020204" pitchFamily="34" charset="0"/>
        <a:ea typeface="+mn-ea"/>
        <a:cs typeface="+mn-cs"/>
      </a:defRPr>
    </a:lvl2pPr>
    <a:lvl3pPr marL="914400" algn="l" defTabSz="914400" rtl="0" eaLnBrk="1" latinLnBrk="0" hangingPunct="1">
      <a:defRPr sz="1200" kern="1200">
        <a:solidFill>
          <a:schemeClr val="tx1"/>
        </a:solidFill>
        <a:latin typeface="Open Sans" panose="020B0606030504020204" pitchFamily="34" charset="0"/>
        <a:ea typeface="+mn-ea"/>
        <a:cs typeface="+mn-cs"/>
      </a:defRPr>
    </a:lvl3pPr>
    <a:lvl4pPr marL="1371600" algn="l" defTabSz="914400" rtl="0" eaLnBrk="1" latinLnBrk="0" hangingPunct="1">
      <a:defRPr sz="1200" kern="1200">
        <a:solidFill>
          <a:schemeClr val="tx1"/>
        </a:solidFill>
        <a:latin typeface="Open Sans" panose="020B0606030504020204" pitchFamily="34" charset="0"/>
        <a:ea typeface="+mn-ea"/>
        <a:cs typeface="+mn-cs"/>
      </a:defRPr>
    </a:lvl4pPr>
    <a:lvl5pPr marL="1828800" algn="l" defTabSz="914400" rtl="0" eaLnBrk="1" latinLnBrk="0" hangingPunct="1">
      <a:defRPr sz="120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1</a:t>
            </a:fld>
            <a:endParaRPr lang="en-ID" dirty="0"/>
          </a:p>
        </p:txBody>
      </p:sp>
    </p:spTree>
    <p:extLst>
      <p:ext uri="{BB962C8B-B14F-4D97-AF65-F5344CB8AC3E}">
        <p14:creationId xmlns:p14="http://schemas.microsoft.com/office/powerpoint/2010/main" val="487360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11</a:t>
            </a:fld>
            <a:endParaRPr lang="en-ID" dirty="0"/>
          </a:p>
        </p:txBody>
      </p:sp>
    </p:spTree>
    <p:extLst>
      <p:ext uri="{BB962C8B-B14F-4D97-AF65-F5344CB8AC3E}">
        <p14:creationId xmlns:p14="http://schemas.microsoft.com/office/powerpoint/2010/main" val="364802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FDE1082-EAEB-4522-8363-5223E0D6991D}" type="slidenum">
              <a:rPr lang="en-ID" smtClean="0"/>
              <a:pPr/>
              <a:t>12</a:t>
            </a:fld>
            <a:endParaRPr lang="en-ID" dirty="0"/>
          </a:p>
        </p:txBody>
      </p:sp>
    </p:spTree>
    <p:extLst>
      <p:ext uri="{BB962C8B-B14F-4D97-AF65-F5344CB8AC3E}">
        <p14:creationId xmlns:p14="http://schemas.microsoft.com/office/powerpoint/2010/main" val="3001223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14</a:t>
            </a:fld>
            <a:endParaRPr lang="en-ID" dirty="0"/>
          </a:p>
        </p:txBody>
      </p:sp>
    </p:spTree>
    <p:extLst>
      <p:ext uri="{BB962C8B-B14F-4D97-AF65-F5344CB8AC3E}">
        <p14:creationId xmlns:p14="http://schemas.microsoft.com/office/powerpoint/2010/main" val="42001610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15</a:t>
            </a:fld>
            <a:endParaRPr lang="en-ID" dirty="0"/>
          </a:p>
        </p:txBody>
      </p:sp>
    </p:spTree>
    <p:extLst>
      <p:ext uri="{BB962C8B-B14F-4D97-AF65-F5344CB8AC3E}">
        <p14:creationId xmlns:p14="http://schemas.microsoft.com/office/powerpoint/2010/main" val="2083598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17</a:t>
            </a:fld>
            <a:endParaRPr lang="en-ID" dirty="0"/>
          </a:p>
        </p:txBody>
      </p:sp>
    </p:spTree>
    <p:extLst>
      <p:ext uri="{BB962C8B-B14F-4D97-AF65-F5344CB8AC3E}">
        <p14:creationId xmlns:p14="http://schemas.microsoft.com/office/powerpoint/2010/main" val="2656326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3</a:t>
            </a:fld>
            <a:endParaRPr lang="en-ID" dirty="0"/>
          </a:p>
        </p:txBody>
      </p:sp>
    </p:spTree>
    <p:extLst>
      <p:ext uri="{BB962C8B-B14F-4D97-AF65-F5344CB8AC3E}">
        <p14:creationId xmlns:p14="http://schemas.microsoft.com/office/powerpoint/2010/main" val="1205458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4</a:t>
            </a:fld>
            <a:endParaRPr lang="en-ID" dirty="0"/>
          </a:p>
        </p:txBody>
      </p:sp>
    </p:spTree>
    <p:extLst>
      <p:ext uri="{BB962C8B-B14F-4D97-AF65-F5344CB8AC3E}">
        <p14:creationId xmlns:p14="http://schemas.microsoft.com/office/powerpoint/2010/main" val="652158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5</a:t>
            </a:fld>
            <a:endParaRPr lang="en-ID" dirty="0"/>
          </a:p>
        </p:txBody>
      </p:sp>
    </p:spTree>
    <p:extLst>
      <p:ext uri="{BB962C8B-B14F-4D97-AF65-F5344CB8AC3E}">
        <p14:creationId xmlns:p14="http://schemas.microsoft.com/office/powerpoint/2010/main" val="833123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6</a:t>
            </a:fld>
            <a:endParaRPr lang="en-ID" dirty="0"/>
          </a:p>
        </p:txBody>
      </p:sp>
    </p:spTree>
    <p:extLst>
      <p:ext uri="{BB962C8B-B14F-4D97-AF65-F5344CB8AC3E}">
        <p14:creationId xmlns:p14="http://schemas.microsoft.com/office/powerpoint/2010/main" val="46443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Analysis will begin in February 2022, which will include:</a:t>
            </a:r>
          </a:p>
          <a:p>
            <a:pPr marL="171450" indent="-171450">
              <a:buFont typeface="Wingdings" panose="05000000000000000000" pitchFamily="2" charset="2"/>
              <a:buChar char="§"/>
            </a:pPr>
            <a:r>
              <a:rPr lang="en-US" dirty="0"/>
              <a:t>Survey Methodology report</a:t>
            </a:r>
          </a:p>
          <a:p>
            <a:pPr marL="171450" indent="-171450">
              <a:buFont typeface="Wingdings" panose="05000000000000000000" pitchFamily="2" charset="2"/>
              <a:buChar char="§"/>
            </a:pPr>
            <a:r>
              <a:rPr lang="en-US" dirty="0"/>
              <a:t>Survey Data Package</a:t>
            </a:r>
          </a:p>
          <a:p>
            <a:pPr marL="171450" indent="-171450">
              <a:buFont typeface="Wingdings" panose="05000000000000000000" pitchFamily="2" charset="2"/>
              <a:buChar char="§"/>
            </a:pPr>
            <a:r>
              <a:rPr lang="en-US" dirty="0"/>
              <a:t>Validity Testing</a:t>
            </a:r>
          </a:p>
          <a:p>
            <a:pPr marL="171450" indent="-171450">
              <a:buFont typeface="Wingdings" panose="05000000000000000000" pitchFamily="2" charset="2"/>
              <a:buChar char="§"/>
            </a:pPr>
            <a:r>
              <a:rPr lang="en-US" dirty="0"/>
              <a:t>Survey Result Report</a:t>
            </a:r>
          </a:p>
          <a:p>
            <a:pPr marL="171450" indent="-171450">
              <a:buFont typeface="Wingdings" panose="05000000000000000000" pitchFamily="2" charset="2"/>
              <a:buChar char="§"/>
            </a:pPr>
            <a:endParaRPr lang="en-US" dirty="0"/>
          </a:p>
          <a:p>
            <a:pPr marL="0" indent="0">
              <a:buFont typeface="Wingdings" panose="05000000000000000000" pitchFamily="2" charset="2"/>
              <a:buNone/>
            </a:pPr>
            <a:r>
              <a:rPr lang="en-US" dirty="0"/>
              <a:t>Data will be available to the public beginning June 2022.</a:t>
            </a:r>
          </a:p>
          <a:p>
            <a:endParaRPr lang="en-US" dirty="0"/>
          </a:p>
          <a:p>
            <a:endParaRPr lang="en-US" dirty="0"/>
          </a:p>
          <a:p>
            <a:r>
              <a:rPr lang="en-US" dirty="0"/>
              <a:t>Data Requests by Phone and Mail:</a:t>
            </a:r>
          </a:p>
          <a:p>
            <a:pPr marL="171450" indent="-171450">
              <a:buFont typeface="Wingdings" panose="05000000000000000000" pitchFamily="2" charset="2"/>
              <a:buChar char="§"/>
            </a:pPr>
            <a:r>
              <a:rPr lang="en-US" dirty="0"/>
              <a:t>MATCH hotline 304-581-1928</a:t>
            </a:r>
          </a:p>
          <a:p>
            <a:pPr marL="171450" indent="-171450">
              <a:buFont typeface="Wingdings" panose="05000000000000000000" pitchFamily="2" charset="2"/>
              <a:buChar char="§"/>
            </a:pPr>
            <a:r>
              <a:rPr lang="en-US" dirty="0"/>
              <a:t>MATCH email WVMATCHsurvey@hsc.wvu.edu</a:t>
            </a:r>
          </a:p>
          <a:p>
            <a:pPr marL="171450" indent="-171450">
              <a:buFont typeface="Wingdings" panose="05000000000000000000" pitchFamily="2" charset="2"/>
              <a:buChar char="§"/>
            </a:pPr>
            <a:r>
              <a:rPr lang="en-US" dirty="0"/>
              <a:t>Contact information will also be displayed later in the presentation.</a:t>
            </a:r>
          </a:p>
        </p:txBody>
      </p:sp>
      <p:sp>
        <p:nvSpPr>
          <p:cNvPr id="4" name="Slide Number Placeholder 3"/>
          <p:cNvSpPr>
            <a:spLocks noGrp="1"/>
          </p:cNvSpPr>
          <p:nvPr>
            <p:ph type="sldNum" sz="quarter" idx="5"/>
          </p:nvPr>
        </p:nvSpPr>
        <p:spPr/>
        <p:txBody>
          <a:bodyPr/>
          <a:lstStyle/>
          <a:p>
            <a:fld id="{0FDE1082-EAEB-4522-8363-5223E0D6991D}" type="slidenum">
              <a:rPr lang="en-ID" smtClean="0"/>
              <a:pPr/>
              <a:t>7</a:t>
            </a:fld>
            <a:endParaRPr lang="en-ID" dirty="0"/>
          </a:p>
        </p:txBody>
      </p:sp>
    </p:spTree>
    <p:extLst>
      <p:ext uri="{BB962C8B-B14F-4D97-AF65-F5344CB8AC3E}">
        <p14:creationId xmlns:p14="http://schemas.microsoft.com/office/powerpoint/2010/main" val="2860212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Aiming for 270 completed interviews per county.</a:t>
            </a:r>
          </a:p>
          <a:p>
            <a:endParaRPr lang="en-US" dirty="0"/>
          </a:p>
          <a:p>
            <a:r>
              <a:rPr lang="en-US" dirty="0"/>
              <a:t>Launching a robust communication plan that includes traditional media, social media, and community mobilization to facilitate a high response rate.</a:t>
            </a:r>
          </a:p>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8</a:t>
            </a:fld>
            <a:endParaRPr lang="en-ID" dirty="0"/>
          </a:p>
        </p:txBody>
      </p:sp>
    </p:spTree>
    <p:extLst>
      <p:ext uri="{BB962C8B-B14F-4D97-AF65-F5344CB8AC3E}">
        <p14:creationId xmlns:p14="http://schemas.microsoft.com/office/powerpoint/2010/main" val="7108758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9</a:t>
            </a:fld>
            <a:endParaRPr lang="en-ID" dirty="0"/>
          </a:p>
        </p:txBody>
      </p:sp>
    </p:spTree>
    <p:extLst>
      <p:ext uri="{BB962C8B-B14F-4D97-AF65-F5344CB8AC3E}">
        <p14:creationId xmlns:p14="http://schemas.microsoft.com/office/powerpoint/2010/main" val="1639305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E1082-EAEB-4522-8363-5223E0D6991D}" type="slidenum">
              <a:rPr lang="en-ID" smtClean="0"/>
              <a:pPr/>
              <a:t>10</a:t>
            </a:fld>
            <a:endParaRPr lang="en-ID" dirty="0"/>
          </a:p>
        </p:txBody>
      </p:sp>
    </p:spTree>
    <p:extLst>
      <p:ext uri="{BB962C8B-B14F-4D97-AF65-F5344CB8AC3E}">
        <p14:creationId xmlns:p14="http://schemas.microsoft.com/office/powerpoint/2010/main" val="2025500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E42C6A-CACD-6E46-AF46-FE410381B7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64215" y="5237614"/>
            <a:ext cx="4634278" cy="1143829"/>
          </a:xfrm>
          <a:prstGeom prst="rect">
            <a:avLst/>
          </a:prstGeom>
        </p:spPr>
      </p:pic>
      <p:pic>
        <p:nvPicPr>
          <p:cNvPr id="3" name="Picture 2" descr="A picture containing tree, outdoor, sky, mountain&#10;&#10;Description automatically generated">
            <a:extLst>
              <a:ext uri="{FF2B5EF4-FFF2-40B4-BE49-F238E27FC236}">
                <a16:creationId xmlns:a16="http://schemas.microsoft.com/office/drawing/2014/main" id="{6CC1900C-1F92-BE49-9E5B-51F80729C41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913" y="570339"/>
            <a:ext cx="12199913" cy="4323013"/>
          </a:xfrm>
          <a:prstGeom prst="rect">
            <a:avLst/>
          </a:prstGeom>
        </p:spPr>
      </p:pic>
    </p:spTree>
    <p:extLst>
      <p:ext uri="{BB962C8B-B14F-4D97-AF65-F5344CB8AC3E}">
        <p14:creationId xmlns:p14="http://schemas.microsoft.com/office/powerpoint/2010/main" val="2457237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Picture Placeholder 7"/>
          <p:cNvSpPr>
            <a:spLocks noGrp="1"/>
          </p:cNvSpPr>
          <p:nvPr>
            <p:ph type="pic" sz="quarter" idx="11"/>
          </p:nvPr>
        </p:nvSpPr>
        <p:spPr>
          <a:xfrm>
            <a:off x="757253" y="2748846"/>
            <a:ext cx="1873373" cy="3776162"/>
          </a:xfrm>
          <a:custGeom>
            <a:avLst/>
            <a:gdLst>
              <a:gd name="connsiteX0" fmla="*/ 92694 w 1873373"/>
              <a:gd name="connsiteY0" fmla="*/ 0 h 3776162"/>
              <a:gd name="connsiteX1" fmla="*/ 1780679 w 1873373"/>
              <a:gd name="connsiteY1" fmla="*/ 0 h 3776162"/>
              <a:gd name="connsiteX2" fmla="*/ 1873373 w 1873373"/>
              <a:gd name="connsiteY2" fmla="*/ 92694 h 3776162"/>
              <a:gd name="connsiteX3" fmla="*/ 1873373 w 1873373"/>
              <a:gd name="connsiteY3" fmla="*/ 3683468 h 3776162"/>
              <a:gd name="connsiteX4" fmla="*/ 1780679 w 1873373"/>
              <a:gd name="connsiteY4" fmla="*/ 3776162 h 3776162"/>
              <a:gd name="connsiteX5" fmla="*/ 92694 w 1873373"/>
              <a:gd name="connsiteY5" fmla="*/ 3776162 h 3776162"/>
              <a:gd name="connsiteX6" fmla="*/ 0 w 1873373"/>
              <a:gd name="connsiteY6" fmla="*/ 3683468 h 3776162"/>
              <a:gd name="connsiteX7" fmla="*/ 0 w 1873373"/>
              <a:gd name="connsiteY7" fmla="*/ 92694 h 3776162"/>
              <a:gd name="connsiteX8" fmla="*/ 92694 w 1873373"/>
              <a:gd name="connsiteY8" fmla="*/ 0 h 377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373" h="3776162">
                <a:moveTo>
                  <a:pt x="92694" y="0"/>
                </a:moveTo>
                <a:lnTo>
                  <a:pt x="1780679" y="0"/>
                </a:lnTo>
                <a:cubicBezTo>
                  <a:pt x="1831872" y="0"/>
                  <a:pt x="1873373" y="41501"/>
                  <a:pt x="1873373" y="92694"/>
                </a:cubicBezTo>
                <a:lnTo>
                  <a:pt x="1873373" y="3683468"/>
                </a:lnTo>
                <a:cubicBezTo>
                  <a:pt x="1873373" y="3734661"/>
                  <a:pt x="1831872" y="3776162"/>
                  <a:pt x="1780679" y="3776162"/>
                </a:cubicBezTo>
                <a:lnTo>
                  <a:pt x="92694" y="3776162"/>
                </a:lnTo>
                <a:cubicBezTo>
                  <a:pt x="41501" y="3776162"/>
                  <a:pt x="0" y="3734661"/>
                  <a:pt x="0" y="3683468"/>
                </a:cubicBezTo>
                <a:lnTo>
                  <a:pt x="0" y="92694"/>
                </a:lnTo>
                <a:cubicBezTo>
                  <a:pt x="0" y="41501"/>
                  <a:pt x="41501" y="0"/>
                  <a:pt x="92694" y="0"/>
                </a:cubicBezTo>
                <a:close/>
              </a:path>
            </a:pathLst>
          </a:custGeom>
          <a:noFill/>
        </p:spPr>
        <p:txBody>
          <a:bodyPr wrap="square">
            <a:noAutofit/>
          </a:bodyPr>
          <a:lstStyle/>
          <a:p>
            <a:endParaRPr lang="id-ID" dirty="0"/>
          </a:p>
        </p:txBody>
      </p:sp>
      <p:sp>
        <p:nvSpPr>
          <p:cNvPr id="6" name="Picture Placeholder 7"/>
          <p:cNvSpPr>
            <a:spLocks noGrp="1"/>
          </p:cNvSpPr>
          <p:nvPr>
            <p:ph type="pic" sz="quarter" idx="12"/>
          </p:nvPr>
        </p:nvSpPr>
        <p:spPr>
          <a:xfrm>
            <a:off x="3213161" y="1147219"/>
            <a:ext cx="1873373" cy="3776162"/>
          </a:xfrm>
          <a:custGeom>
            <a:avLst/>
            <a:gdLst>
              <a:gd name="connsiteX0" fmla="*/ 92694 w 1873373"/>
              <a:gd name="connsiteY0" fmla="*/ 0 h 3776162"/>
              <a:gd name="connsiteX1" fmla="*/ 1780679 w 1873373"/>
              <a:gd name="connsiteY1" fmla="*/ 0 h 3776162"/>
              <a:gd name="connsiteX2" fmla="*/ 1873373 w 1873373"/>
              <a:gd name="connsiteY2" fmla="*/ 92694 h 3776162"/>
              <a:gd name="connsiteX3" fmla="*/ 1873373 w 1873373"/>
              <a:gd name="connsiteY3" fmla="*/ 3683468 h 3776162"/>
              <a:gd name="connsiteX4" fmla="*/ 1780679 w 1873373"/>
              <a:gd name="connsiteY4" fmla="*/ 3776162 h 3776162"/>
              <a:gd name="connsiteX5" fmla="*/ 92694 w 1873373"/>
              <a:gd name="connsiteY5" fmla="*/ 3776162 h 3776162"/>
              <a:gd name="connsiteX6" fmla="*/ 0 w 1873373"/>
              <a:gd name="connsiteY6" fmla="*/ 3683468 h 3776162"/>
              <a:gd name="connsiteX7" fmla="*/ 0 w 1873373"/>
              <a:gd name="connsiteY7" fmla="*/ 92694 h 3776162"/>
              <a:gd name="connsiteX8" fmla="*/ 92694 w 1873373"/>
              <a:gd name="connsiteY8" fmla="*/ 0 h 3776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373" h="3776162">
                <a:moveTo>
                  <a:pt x="92694" y="0"/>
                </a:moveTo>
                <a:lnTo>
                  <a:pt x="1780679" y="0"/>
                </a:lnTo>
                <a:cubicBezTo>
                  <a:pt x="1831872" y="0"/>
                  <a:pt x="1873373" y="41501"/>
                  <a:pt x="1873373" y="92694"/>
                </a:cubicBezTo>
                <a:lnTo>
                  <a:pt x="1873373" y="3683468"/>
                </a:lnTo>
                <a:cubicBezTo>
                  <a:pt x="1873373" y="3734661"/>
                  <a:pt x="1831872" y="3776162"/>
                  <a:pt x="1780679" y="3776162"/>
                </a:cubicBezTo>
                <a:lnTo>
                  <a:pt x="92694" y="3776162"/>
                </a:lnTo>
                <a:cubicBezTo>
                  <a:pt x="41501" y="3776162"/>
                  <a:pt x="0" y="3734661"/>
                  <a:pt x="0" y="3683468"/>
                </a:cubicBezTo>
                <a:lnTo>
                  <a:pt x="0" y="92694"/>
                </a:lnTo>
                <a:cubicBezTo>
                  <a:pt x="0" y="41501"/>
                  <a:pt x="41501" y="0"/>
                  <a:pt x="92694" y="0"/>
                </a:cubicBezTo>
                <a:close/>
              </a:path>
            </a:pathLst>
          </a:custGeom>
          <a:noFill/>
        </p:spPr>
        <p:txBody>
          <a:bodyPr wrap="square">
            <a:noAutofit/>
          </a:bodyPr>
          <a:lstStyle/>
          <a:p>
            <a:endParaRPr lang="id-ID" dirty="0"/>
          </a:p>
        </p:txBody>
      </p:sp>
      <p:sp>
        <p:nvSpPr>
          <p:cNvPr id="7" name="Text Placeholder 6"/>
          <p:cNvSpPr>
            <a:spLocks noGrp="1"/>
          </p:cNvSpPr>
          <p:nvPr>
            <p:ph type="body" sz="quarter" idx="13"/>
          </p:nvPr>
        </p:nvSpPr>
        <p:spPr>
          <a:xfrm>
            <a:off x="6844052" y="1147219"/>
            <a:ext cx="4300198"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128387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50000"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decel="100000" fill="hold" grpId="0" nodeType="withEffect" nodePh="1">
                                  <p:stCondLst>
                                    <p:cond delay="250"/>
                                  </p:stCondLst>
                                  <p:endCondLst>
                                    <p:cond evt="begin" delay="0">
                                      <p:tn val="13"/>
                                    </p:cond>
                                  </p:endCondLst>
                                  <p:childTnLst>
                                    <p:set>
                                      <p:cBhvr>
                                        <p:cTn id="14" dur="1" fill="hold">
                                          <p:stCondLst>
                                            <p:cond delay="0"/>
                                          </p:stCondLst>
                                        </p:cTn>
                                        <p:tgtEl>
                                          <p:spTgt spid="7">
                                            <p:txEl>
                                              <p:pRg st="0" end="0"/>
                                            </p:txEl>
                                          </p:spTgt>
                                        </p:tgtEl>
                                        <p:attrNameLst>
                                          <p:attrName>style.visibility</p:attrName>
                                        </p:attrNameLst>
                                      </p:cBhvr>
                                      <p:to>
                                        <p:strVal val="visible"/>
                                      </p:to>
                                    </p:set>
                                    <p:anim calcmode="lin" valueType="num">
                                      <p:cBhvr additive="base">
                                        <p:cTn id="15" dur="75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6" dur="75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build="p">
        <p:tmplLst>
          <p:tmpl lvl="1">
            <p:tnLst>
              <p:par>
                <p:cTn presetID="2" presetClass="entr" presetSubtype="2" decel="100000" fill="hold" nodeType="withEffect" nodePh="1">
                  <p:stCondLst>
                    <p:cond delay="250"/>
                  </p:stCondLst>
                  <p:endCondLst>
                    <p:cond delay="0"/>
                  </p:endCondLst>
                  <p:childTnLst>
                    <p:set>
                      <p:cBhvr>
                        <p:cTn dur="1" fill="hold">
                          <p:stCondLst>
                            <p:cond delay="0"/>
                          </p:stCondLst>
                        </p:cTn>
                        <p:tgtEl>
                          <p:spTgt spid="7"/>
                        </p:tgtEl>
                        <p:attrNameLst>
                          <p:attrName>style.visibility</p:attrName>
                        </p:attrNameLst>
                      </p:cBhvr>
                      <p:to>
                        <p:strVal val="visible"/>
                      </p:to>
                    </p:set>
                    <p:anim calcmode="lin" valueType="num">
                      <p:cBhvr additive="base">
                        <p:cTn dur="750" fill="hold"/>
                        <p:tgtEl>
                          <p:spTgt spid="7"/>
                        </p:tgtEl>
                        <p:attrNameLst>
                          <p:attrName>ppt_x</p:attrName>
                        </p:attrNameLst>
                      </p:cBhvr>
                      <p:tavLst>
                        <p:tav tm="0">
                          <p:val>
                            <p:strVal val="1+#ppt_w/2"/>
                          </p:val>
                        </p:tav>
                        <p:tav tm="100000">
                          <p:val>
                            <p:strVal val="#ppt_x"/>
                          </p:val>
                        </p:tav>
                      </p:tavLst>
                    </p:anim>
                    <p:anim calcmode="lin" valueType="num">
                      <p:cBhvr additive="base">
                        <p:cTn dur="750" fill="hold"/>
                        <p:tgtEl>
                          <p:spTgt spid="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1009650" y="1362384"/>
            <a:ext cx="4762500"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
        <p:nvSpPr>
          <p:cNvPr id="7" name="Picture Placeholder 6"/>
          <p:cNvSpPr>
            <a:spLocks noGrp="1"/>
          </p:cNvSpPr>
          <p:nvPr>
            <p:ph type="pic" sz="quarter" idx="14"/>
          </p:nvPr>
        </p:nvSpPr>
        <p:spPr>
          <a:xfrm>
            <a:off x="7696200" y="0"/>
            <a:ext cx="3886200" cy="6858000"/>
          </a:xfrm>
          <a:prstGeom prst="rect">
            <a:avLst/>
          </a:prstGeom>
        </p:spPr>
        <p:txBody>
          <a:bodyPr/>
          <a:lstStyle/>
          <a:p>
            <a:endParaRPr lang="id-ID"/>
          </a:p>
        </p:txBody>
      </p:sp>
    </p:spTree>
    <p:extLst>
      <p:ext uri="{BB962C8B-B14F-4D97-AF65-F5344CB8AC3E}">
        <p14:creationId xmlns:p14="http://schemas.microsoft.com/office/powerpoint/2010/main" val="1665854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857250" y="1476684"/>
            <a:ext cx="5391150" cy="1371600"/>
          </a:xfrm>
          <a:prstGeom prst="rect">
            <a:avLst/>
          </a:prstGeom>
        </p:spPr>
        <p:txBody>
          <a:bodyPr anchor="ctr"/>
          <a:lstStyle>
            <a:lvl1pPr marL="0" indent="0" algn="l">
              <a:buNone/>
              <a:defRPr sz="38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252122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sp>
        <p:nvSpPr>
          <p:cNvPr id="5" name="Text Placeholder 6"/>
          <p:cNvSpPr>
            <a:spLocks noGrp="1"/>
          </p:cNvSpPr>
          <p:nvPr>
            <p:ph type="body" sz="quarter" idx="13"/>
          </p:nvPr>
        </p:nvSpPr>
        <p:spPr>
          <a:xfrm>
            <a:off x="7067550" y="1476684"/>
            <a:ext cx="3981450"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222980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75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2" presetClass="entr" presetSubtype="2" decel="100000" fill="hold" nodeType="with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1+#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7" name="Picture Placeholder 6"/>
          <p:cNvSpPr>
            <a:spLocks noGrp="1"/>
          </p:cNvSpPr>
          <p:nvPr>
            <p:ph type="pic" sz="quarter" idx="14"/>
          </p:nvPr>
        </p:nvSpPr>
        <p:spPr>
          <a:xfrm>
            <a:off x="6496050" y="0"/>
            <a:ext cx="2762250" cy="4114800"/>
          </a:xfrm>
          <a:prstGeom prst="rect">
            <a:avLst/>
          </a:prstGeom>
        </p:spPr>
        <p:txBody>
          <a:bodyPr/>
          <a:lstStyle/>
          <a:p>
            <a:endParaRPr lang="id-ID"/>
          </a:p>
        </p:txBody>
      </p:sp>
      <p:sp>
        <p:nvSpPr>
          <p:cNvPr id="9" name="Picture Placeholder 6"/>
          <p:cNvSpPr>
            <a:spLocks noGrp="1"/>
          </p:cNvSpPr>
          <p:nvPr>
            <p:ph type="pic" sz="quarter" idx="16"/>
          </p:nvPr>
        </p:nvSpPr>
        <p:spPr>
          <a:xfrm>
            <a:off x="9429750" y="0"/>
            <a:ext cx="2762250" cy="6858000"/>
          </a:xfrm>
          <a:prstGeom prst="rect">
            <a:avLst/>
          </a:prstGeom>
        </p:spPr>
        <p:txBody>
          <a:bodyPr/>
          <a:lstStyle/>
          <a:p>
            <a:endParaRPr lang="id-ID"/>
          </a:p>
        </p:txBody>
      </p:sp>
      <p:sp>
        <p:nvSpPr>
          <p:cNvPr id="5" name="Text Placeholder 6"/>
          <p:cNvSpPr>
            <a:spLocks noGrp="1"/>
          </p:cNvSpPr>
          <p:nvPr>
            <p:ph type="body" sz="quarter" idx="13"/>
          </p:nvPr>
        </p:nvSpPr>
        <p:spPr>
          <a:xfrm>
            <a:off x="857250" y="1057584"/>
            <a:ext cx="5391150"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123720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8" decel="100000" fill="hold" grpId="0" nodeType="withEffect" nodePh="1">
                                  <p:stCondLst>
                                    <p:cond delay="250"/>
                                  </p:stCondLst>
                                  <p:endCondLst>
                                    <p:cond evt="begin" delay="0">
                                      <p:tn val="13"/>
                                    </p:cond>
                                  </p:end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5"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3" name="Picture Placeholder 9"/>
          <p:cNvSpPr>
            <a:spLocks noGrp="1"/>
          </p:cNvSpPr>
          <p:nvPr>
            <p:ph type="pic" sz="quarter" idx="10"/>
          </p:nvPr>
        </p:nvSpPr>
        <p:spPr>
          <a:xfrm>
            <a:off x="457200" y="1000434"/>
            <a:ext cx="2952750" cy="3470275"/>
          </a:xfrm>
          <a:prstGeom prst="rect">
            <a:avLst/>
          </a:prstGeom>
        </p:spPr>
        <p:txBody>
          <a:bodyPr/>
          <a:lstStyle/>
          <a:p>
            <a:endParaRPr lang="id-ID"/>
          </a:p>
        </p:txBody>
      </p:sp>
      <p:sp>
        <p:nvSpPr>
          <p:cNvPr id="4" name="Picture Placeholder 9"/>
          <p:cNvSpPr>
            <a:spLocks noGrp="1"/>
          </p:cNvSpPr>
          <p:nvPr>
            <p:ph type="pic" sz="quarter" idx="11"/>
          </p:nvPr>
        </p:nvSpPr>
        <p:spPr>
          <a:xfrm>
            <a:off x="3752850" y="1000434"/>
            <a:ext cx="2952750" cy="3470275"/>
          </a:xfrm>
          <a:prstGeom prst="rect">
            <a:avLst/>
          </a:prstGeom>
        </p:spPr>
        <p:txBody>
          <a:bodyPr/>
          <a:lstStyle/>
          <a:p>
            <a:endParaRPr lang="id-ID"/>
          </a:p>
        </p:txBody>
      </p:sp>
      <p:sp>
        <p:nvSpPr>
          <p:cNvPr id="5" name="Text Placeholder 6"/>
          <p:cNvSpPr>
            <a:spLocks noGrp="1"/>
          </p:cNvSpPr>
          <p:nvPr>
            <p:ph type="body" sz="quarter" idx="13"/>
          </p:nvPr>
        </p:nvSpPr>
        <p:spPr>
          <a:xfrm>
            <a:off x="7562850" y="1514784"/>
            <a:ext cx="3733800"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553436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750" fill="hold"/>
                                        <p:tgtEl>
                                          <p:spTgt spid="4"/>
                                        </p:tgtEl>
                                        <p:attrNameLst>
                                          <p:attrName>ppt_x</p:attrName>
                                        </p:attrNameLst>
                                      </p:cBhvr>
                                      <p:tavLst>
                                        <p:tav tm="0">
                                          <p:val>
                                            <p:strVal val="#ppt_x"/>
                                          </p:val>
                                        </p:tav>
                                        <p:tav tm="100000">
                                          <p:val>
                                            <p:strVal val="#ppt_x"/>
                                          </p:val>
                                        </p:tav>
                                      </p:tavLst>
                                    </p:anim>
                                    <p:anim calcmode="lin" valueType="num">
                                      <p:cBhvr additive="base">
                                        <p:cTn id="12" dur="75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250"/>
                                  </p:stCondLst>
                                  <p:endCondLst>
                                    <p:cond evt="begin" delay="0">
                                      <p:tn val="13"/>
                                    </p:cond>
                                  </p:endCondLst>
                                  <p:childTnLst>
                                    <p:set>
                                      <p:cBhvr>
                                        <p:cTn id="14" dur="1" fill="hold">
                                          <p:stCondLst>
                                            <p:cond delay="0"/>
                                          </p:stCondLst>
                                        </p:cTn>
                                        <p:tgtEl>
                                          <p:spTgt spid="5">
                                            <p:txEl>
                                              <p:pRg st="0" end="0"/>
                                            </p:txEl>
                                          </p:spTgt>
                                        </p:tgtEl>
                                        <p:attrNameLst>
                                          <p:attrName>style.visibility</p:attrName>
                                        </p:attrNameLst>
                                      </p:cBhvr>
                                      <p:to>
                                        <p:strVal val="visible"/>
                                      </p:to>
                                    </p:set>
                                    <p:anim calcmode="lin" valueType="num">
                                      <p:cBhvr additive="base">
                                        <p:cTn id="15" dur="75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6" dur="75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2" presetClass="entr" presetSubtype="4" decel="100000" fill="hold" nodeType="withEffect" nodePh="1">
                  <p:stCondLst>
                    <p:cond delay="25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ppt_x"/>
                          </p:val>
                        </p:tav>
                        <p:tav tm="100000">
                          <p:val>
                            <p:strVal val="#ppt_x"/>
                          </p:val>
                        </p:tav>
                      </p:tavLst>
                    </p:anim>
                    <p:anim calcmode="lin" valueType="num">
                      <p:cBhvr additive="base">
                        <p:cTn dur="750" fill="hold"/>
                        <p:tgtEl>
                          <p:spTgt spid="5"/>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0"/>
            <a:ext cx="12192000" cy="6858000"/>
          </a:xfrm>
          <a:prstGeom prst="rect">
            <a:avLst/>
          </a:prstGeom>
        </p:spPr>
        <p:txBody>
          <a:bodyPr/>
          <a:lstStyle>
            <a:lvl1pPr>
              <a:defRPr sz="1000"/>
            </a:lvl1pPr>
          </a:lstStyle>
          <a:p>
            <a:endParaRPr lang="en-US"/>
          </a:p>
        </p:txBody>
      </p:sp>
      <p:sp>
        <p:nvSpPr>
          <p:cNvPr id="4" name="Text Placeholder 3">
            <a:extLst>
              <a:ext uri="{FF2B5EF4-FFF2-40B4-BE49-F238E27FC236}">
                <a16:creationId xmlns:a16="http://schemas.microsoft.com/office/drawing/2014/main" id="{B8DAABB4-6C0C-4561-A245-2B0623E7EDA8}"/>
              </a:ext>
            </a:extLst>
          </p:cNvPr>
          <p:cNvSpPr>
            <a:spLocks noGrp="1"/>
          </p:cNvSpPr>
          <p:nvPr>
            <p:ph type="body" sz="quarter" idx="11"/>
          </p:nvPr>
        </p:nvSpPr>
        <p:spPr>
          <a:xfrm>
            <a:off x="828675" y="2174227"/>
            <a:ext cx="7229475" cy="1372760"/>
          </a:xfrm>
          <a:prstGeom prst="rect">
            <a:avLst/>
          </a:prstGeom>
        </p:spPr>
        <p:txBody>
          <a:bodyPr anchor="ctr"/>
          <a:lstStyle>
            <a:lvl1pPr marL="0" indent="0" algn="l">
              <a:buNone/>
              <a:defRPr sz="38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3210738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22" presetClass="entr" presetSubtype="8" fill="hold" nodeType="withEffect" nodePh="1">
                  <p:stCondLst>
                    <p:cond delay="0"/>
                  </p:stCondLst>
                  <p:endCondLst>
                    <p:cond delay="0"/>
                  </p:end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Picture Placeholder 5"/>
          <p:cNvSpPr>
            <a:spLocks noGrp="1"/>
          </p:cNvSpPr>
          <p:nvPr>
            <p:ph type="pic" sz="quarter" idx="12"/>
          </p:nvPr>
        </p:nvSpPr>
        <p:spPr>
          <a:xfrm>
            <a:off x="5908903" y="1159708"/>
            <a:ext cx="2727325" cy="5124450"/>
          </a:xfrm>
          <a:prstGeom prst="rect">
            <a:avLst/>
          </a:prstGeom>
        </p:spPr>
        <p:txBody>
          <a:bodyPr/>
          <a:lstStyle/>
          <a:p>
            <a:endParaRPr lang="id-ID"/>
          </a:p>
        </p:txBody>
      </p:sp>
      <p:sp>
        <p:nvSpPr>
          <p:cNvPr id="4" name="Picture Placeholder 5"/>
          <p:cNvSpPr>
            <a:spLocks noGrp="1"/>
          </p:cNvSpPr>
          <p:nvPr>
            <p:ph type="pic" sz="quarter" idx="11"/>
          </p:nvPr>
        </p:nvSpPr>
        <p:spPr>
          <a:xfrm>
            <a:off x="8870341" y="513162"/>
            <a:ext cx="2727325" cy="3208771"/>
          </a:xfrm>
          <a:prstGeom prst="rect">
            <a:avLst/>
          </a:prstGeom>
        </p:spPr>
        <p:txBody>
          <a:bodyPr/>
          <a:lstStyle/>
          <a:p>
            <a:endParaRPr lang="id-ID"/>
          </a:p>
        </p:txBody>
      </p:sp>
      <p:sp>
        <p:nvSpPr>
          <p:cNvPr id="5" name="Text Placeholder 6"/>
          <p:cNvSpPr>
            <a:spLocks noGrp="1"/>
          </p:cNvSpPr>
          <p:nvPr>
            <p:ph type="body" sz="quarter" idx="13"/>
          </p:nvPr>
        </p:nvSpPr>
        <p:spPr>
          <a:xfrm>
            <a:off x="723900" y="873958"/>
            <a:ext cx="4476750" cy="1371600"/>
          </a:xfrm>
          <a:prstGeom prst="rect">
            <a:avLst/>
          </a:prstGeom>
        </p:spPr>
        <p:txBody>
          <a:bodyPr anchor="ctr"/>
          <a:lstStyle>
            <a:lvl1pPr marL="0" indent="0" algn="l">
              <a:buNone/>
              <a:defRPr sz="3200" b="1">
                <a:latin typeface="+mj-lt"/>
              </a:defRPr>
            </a:lvl1pPr>
          </a:lstStyle>
          <a:p>
            <a:pPr lvl="0"/>
            <a:endParaRPr lang="en-US" dirty="0"/>
          </a:p>
        </p:txBody>
      </p:sp>
    </p:spTree>
    <p:extLst>
      <p:ext uri="{BB962C8B-B14F-4D97-AF65-F5344CB8AC3E}">
        <p14:creationId xmlns:p14="http://schemas.microsoft.com/office/powerpoint/2010/main" val="21553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2" presetClass="entr" presetSubtype="8" decel="100000" fill="hold" grpId="0" nodeType="withEffect" nodePh="1">
                                  <p:stCondLst>
                                    <p:cond delay="0"/>
                                  </p:stCondLst>
                                  <p:endCondLst>
                                    <p:cond evt="begin" delay="0">
                                      <p:tn val="15"/>
                                    </p:cond>
                                  </p:end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75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18" dur="75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build="p">
        <p:tmplLst>
          <p:tmpl lvl="1">
            <p:tnLst>
              <p:par>
                <p:cTn presetID="2" presetClass="entr" presetSubtype="8" decel="100000" fill="hold" nodeType="withEffect" nodePh="1">
                  <p:stCondLst>
                    <p:cond delay="0"/>
                  </p:stCondLst>
                  <p:endCondLst>
                    <p:cond delay="0"/>
                  </p:endCondLst>
                  <p:childTnLst>
                    <p:set>
                      <p:cBhvr>
                        <p:cTn dur="1" fill="hold">
                          <p:stCondLst>
                            <p:cond delay="0"/>
                          </p:stCondLst>
                        </p:cTn>
                        <p:tgtEl>
                          <p:spTgt spid="5"/>
                        </p:tgtEl>
                        <p:attrNameLst>
                          <p:attrName>style.visibility</p:attrName>
                        </p:attrNameLst>
                      </p:cBhvr>
                      <p:to>
                        <p:strVal val="visible"/>
                      </p:to>
                    </p:set>
                    <p:anim calcmode="lin" valueType="num">
                      <p:cBhvr additive="base">
                        <p:cTn dur="750" fill="hold"/>
                        <p:tgtEl>
                          <p:spTgt spid="5"/>
                        </p:tgtEl>
                        <p:attrNameLst>
                          <p:attrName>ppt_x</p:attrName>
                        </p:attrNameLst>
                      </p:cBhvr>
                      <p:tavLst>
                        <p:tav tm="0">
                          <p:val>
                            <p:strVal val="0-#ppt_w/2"/>
                          </p:val>
                        </p:tav>
                        <p:tav tm="100000">
                          <p:val>
                            <p:strVal val="#ppt_x"/>
                          </p:val>
                        </p:tav>
                      </p:tavLst>
                    </p:anim>
                    <p:anim calcmode="lin" valueType="num">
                      <p:cBhvr additive="base">
                        <p:cTn dur="750" fill="hold"/>
                        <p:tgtEl>
                          <p:spTgt spid="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7658100" y="0"/>
            <a:ext cx="4533900" cy="3276600"/>
          </a:xfrm>
          <a:prstGeom prst="rect">
            <a:avLst/>
          </a:prstGeom>
        </p:spPr>
        <p:txBody>
          <a:bodyPr/>
          <a:lstStyle/>
          <a:p>
            <a:endParaRPr lang="id-ID"/>
          </a:p>
        </p:txBody>
      </p:sp>
      <p:sp>
        <p:nvSpPr>
          <p:cNvPr id="7" name="Picture Placeholder 5"/>
          <p:cNvSpPr>
            <a:spLocks noGrp="1"/>
          </p:cNvSpPr>
          <p:nvPr>
            <p:ph type="pic" sz="quarter" idx="11"/>
          </p:nvPr>
        </p:nvSpPr>
        <p:spPr>
          <a:xfrm>
            <a:off x="7658100" y="3581400"/>
            <a:ext cx="4533900" cy="3276600"/>
          </a:xfrm>
          <a:prstGeom prst="rect">
            <a:avLst/>
          </a:prstGeom>
        </p:spPr>
        <p:txBody>
          <a:bodyPr/>
          <a:lstStyle/>
          <a:p>
            <a:endParaRPr lang="id-ID"/>
          </a:p>
        </p:txBody>
      </p:sp>
      <p:sp>
        <p:nvSpPr>
          <p:cNvPr id="8" name="Text Placeholder 6"/>
          <p:cNvSpPr>
            <a:spLocks noGrp="1"/>
          </p:cNvSpPr>
          <p:nvPr>
            <p:ph type="body" sz="quarter" idx="13"/>
          </p:nvPr>
        </p:nvSpPr>
        <p:spPr>
          <a:xfrm>
            <a:off x="1085850" y="1390650"/>
            <a:ext cx="4476750"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1140866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8" decel="100000" fill="hold" grpId="0" nodeType="withEffect" nodePh="1">
                                  <p:stCondLst>
                                    <p:cond delay="250"/>
                                  </p:stCondLst>
                                  <p:endCondLst>
                                    <p:cond evt="begin" delay="0">
                                      <p:tn val="13"/>
                                    </p:cond>
                                  </p:endCondLst>
                                  <p:childTnLst>
                                    <p:set>
                                      <p:cBhvr>
                                        <p:cTn id="14" dur="1" fill="hold">
                                          <p:stCondLst>
                                            <p:cond delay="0"/>
                                          </p:stCondLst>
                                        </p:cTn>
                                        <p:tgtEl>
                                          <p:spTgt spid="8">
                                            <p:txEl>
                                              <p:pRg st="0" end="0"/>
                                            </p:txEl>
                                          </p:spTgt>
                                        </p:tgtEl>
                                        <p:attrNameLst>
                                          <p:attrName>style.visibility</p:attrName>
                                        </p:attrNameLst>
                                      </p:cBhvr>
                                      <p:to>
                                        <p:strVal val="visible"/>
                                      </p:to>
                                    </p:set>
                                    <p:anim calcmode="lin" valueType="num">
                                      <p:cBhvr additive="base">
                                        <p:cTn id="15" dur="75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6" dur="75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8"/>
                        </p:tgtEl>
                        <p:attrNameLst>
                          <p:attrName>style.visibility</p:attrName>
                        </p:attrNameLst>
                      </p:cBhvr>
                      <p:to>
                        <p:strVal val="visible"/>
                      </p:to>
                    </p:set>
                    <p:anim calcmode="lin" valueType="num">
                      <p:cBhvr additive="base">
                        <p:cTn dur="750" fill="hold"/>
                        <p:tgtEl>
                          <p:spTgt spid="8"/>
                        </p:tgtEl>
                        <p:attrNameLst>
                          <p:attrName>ppt_x</p:attrName>
                        </p:attrNameLst>
                      </p:cBhvr>
                      <p:tavLst>
                        <p:tav tm="0">
                          <p:val>
                            <p:strVal val="0-#ppt_w/2"/>
                          </p:val>
                        </p:tav>
                        <p:tav tm="100000">
                          <p:val>
                            <p:strVal val="#ppt_x"/>
                          </p:val>
                        </p:tav>
                      </p:tavLst>
                    </p:anim>
                    <p:anim calcmode="lin" valueType="num">
                      <p:cBhvr additive="base">
                        <p:cTn dur="750" fill="hold"/>
                        <p:tgtEl>
                          <p:spTgt spid="8"/>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p:cNvSpPr>
            <a:spLocks noGrp="1"/>
          </p:cNvSpPr>
          <p:nvPr>
            <p:ph type="pic" sz="quarter" idx="12"/>
          </p:nvPr>
        </p:nvSpPr>
        <p:spPr>
          <a:xfrm>
            <a:off x="3654732" y="2339925"/>
            <a:ext cx="2094271" cy="2035277"/>
          </a:xfrm>
          <a:custGeom>
            <a:avLst/>
            <a:gdLst>
              <a:gd name="connsiteX0" fmla="*/ 0 w 2094271"/>
              <a:gd name="connsiteY0" fmla="*/ 0 h 2035277"/>
              <a:gd name="connsiteX1" fmla="*/ 2094271 w 2094271"/>
              <a:gd name="connsiteY1" fmla="*/ 0 h 2035277"/>
              <a:gd name="connsiteX2" fmla="*/ 2094271 w 2094271"/>
              <a:gd name="connsiteY2" fmla="*/ 2035277 h 2035277"/>
              <a:gd name="connsiteX3" fmla="*/ 0 w 2094271"/>
              <a:gd name="connsiteY3" fmla="*/ 2035277 h 2035277"/>
            </a:gdLst>
            <a:ahLst/>
            <a:cxnLst>
              <a:cxn ang="0">
                <a:pos x="connsiteX0" y="connsiteY0"/>
              </a:cxn>
              <a:cxn ang="0">
                <a:pos x="connsiteX1" y="connsiteY1"/>
              </a:cxn>
              <a:cxn ang="0">
                <a:pos x="connsiteX2" y="connsiteY2"/>
              </a:cxn>
              <a:cxn ang="0">
                <a:pos x="connsiteX3" y="connsiteY3"/>
              </a:cxn>
            </a:cxnLst>
            <a:rect l="l" t="t" r="r" b="b"/>
            <a:pathLst>
              <a:path w="2094271" h="2035277">
                <a:moveTo>
                  <a:pt x="0" y="0"/>
                </a:moveTo>
                <a:lnTo>
                  <a:pt x="2094271" y="0"/>
                </a:lnTo>
                <a:lnTo>
                  <a:pt x="2094271" y="2035277"/>
                </a:lnTo>
                <a:lnTo>
                  <a:pt x="0" y="2035277"/>
                </a:lnTo>
                <a:close/>
              </a:path>
            </a:pathLst>
          </a:custGeom>
        </p:spPr>
        <p:txBody>
          <a:bodyPr wrap="square">
            <a:noAutofit/>
          </a:bodyPr>
          <a:lstStyle/>
          <a:p>
            <a:endParaRPr lang="id-ID"/>
          </a:p>
        </p:txBody>
      </p:sp>
      <p:sp>
        <p:nvSpPr>
          <p:cNvPr id="15" name="Picture Placeholder 14"/>
          <p:cNvSpPr>
            <a:spLocks noGrp="1"/>
          </p:cNvSpPr>
          <p:nvPr>
            <p:ph type="pic" sz="quarter" idx="13"/>
          </p:nvPr>
        </p:nvSpPr>
        <p:spPr>
          <a:xfrm>
            <a:off x="6442997" y="2339925"/>
            <a:ext cx="2094271" cy="2035277"/>
          </a:xfrm>
          <a:custGeom>
            <a:avLst/>
            <a:gdLst>
              <a:gd name="connsiteX0" fmla="*/ 0 w 2094271"/>
              <a:gd name="connsiteY0" fmla="*/ 0 h 2035277"/>
              <a:gd name="connsiteX1" fmla="*/ 2094271 w 2094271"/>
              <a:gd name="connsiteY1" fmla="*/ 0 h 2035277"/>
              <a:gd name="connsiteX2" fmla="*/ 2094271 w 2094271"/>
              <a:gd name="connsiteY2" fmla="*/ 2035277 h 2035277"/>
              <a:gd name="connsiteX3" fmla="*/ 0 w 2094271"/>
              <a:gd name="connsiteY3" fmla="*/ 2035277 h 2035277"/>
            </a:gdLst>
            <a:ahLst/>
            <a:cxnLst>
              <a:cxn ang="0">
                <a:pos x="connsiteX0" y="connsiteY0"/>
              </a:cxn>
              <a:cxn ang="0">
                <a:pos x="connsiteX1" y="connsiteY1"/>
              </a:cxn>
              <a:cxn ang="0">
                <a:pos x="connsiteX2" y="connsiteY2"/>
              </a:cxn>
              <a:cxn ang="0">
                <a:pos x="connsiteX3" y="connsiteY3"/>
              </a:cxn>
            </a:cxnLst>
            <a:rect l="l" t="t" r="r" b="b"/>
            <a:pathLst>
              <a:path w="2094271" h="2035277">
                <a:moveTo>
                  <a:pt x="0" y="0"/>
                </a:moveTo>
                <a:lnTo>
                  <a:pt x="2094271" y="0"/>
                </a:lnTo>
                <a:lnTo>
                  <a:pt x="2094271" y="2035277"/>
                </a:lnTo>
                <a:lnTo>
                  <a:pt x="0" y="2035277"/>
                </a:lnTo>
                <a:close/>
              </a:path>
            </a:pathLst>
          </a:custGeom>
        </p:spPr>
        <p:txBody>
          <a:bodyPr wrap="square">
            <a:noAutofit/>
          </a:bodyPr>
          <a:lstStyle/>
          <a:p>
            <a:endParaRPr lang="id-ID"/>
          </a:p>
        </p:txBody>
      </p:sp>
      <p:sp>
        <p:nvSpPr>
          <p:cNvPr id="16" name="Picture Placeholder 15"/>
          <p:cNvSpPr>
            <a:spLocks noGrp="1"/>
          </p:cNvSpPr>
          <p:nvPr>
            <p:ph type="pic" sz="quarter" idx="14"/>
          </p:nvPr>
        </p:nvSpPr>
        <p:spPr>
          <a:xfrm>
            <a:off x="9231261" y="2339925"/>
            <a:ext cx="2094271" cy="2035277"/>
          </a:xfrm>
          <a:custGeom>
            <a:avLst/>
            <a:gdLst>
              <a:gd name="connsiteX0" fmla="*/ 0 w 2094271"/>
              <a:gd name="connsiteY0" fmla="*/ 0 h 2035277"/>
              <a:gd name="connsiteX1" fmla="*/ 2094271 w 2094271"/>
              <a:gd name="connsiteY1" fmla="*/ 0 h 2035277"/>
              <a:gd name="connsiteX2" fmla="*/ 2094271 w 2094271"/>
              <a:gd name="connsiteY2" fmla="*/ 2035277 h 2035277"/>
              <a:gd name="connsiteX3" fmla="*/ 0 w 2094271"/>
              <a:gd name="connsiteY3" fmla="*/ 2035277 h 2035277"/>
            </a:gdLst>
            <a:ahLst/>
            <a:cxnLst>
              <a:cxn ang="0">
                <a:pos x="connsiteX0" y="connsiteY0"/>
              </a:cxn>
              <a:cxn ang="0">
                <a:pos x="connsiteX1" y="connsiteY1"/>
              </a:cxn>
              <a:cxn ang="0">
                <a:pos x="connsiteX2" y="connsiteY2"/>
              </a:cxn>
              <a:cxn ang="0">
                <a:pos x="connsiteX3" y="connsiteY3"/>
              </a:cxn>
            </a:cxnLst>
            <a:rect l="l" t="t" r="r" b="b"/>
            <a:pathLst>
              <a:path w="2094271" h="2035277">
                <a:moveTo>
                  <a:pt x="0" y="0"/>
                </a:moveTo>
                <a:lnTo>
                  <a:pt x="2094271" y="0"/>
                </a:lnTo>
                <a:lnTo>
                  <a:pt x="2094271" y="2035277"/>
                </a:lnTo>
                <a:lnTo>
                  <a:pt x="0" y="2035277"/>
                </a:lnTo>
                <a:close/>
              </a:path>
            </a:pathLst>
          </a:custGeom>
        </p:spPr>
        <p:txBody>
          <a:bodyPr wrap="square">
            <a:noAutofit/>
          </a:bodyPr>
          <a:lstStyle/>
          <a:p>
            <a:endParaRPr lang="id-ID"/>
          </a:p>
        </p:txBody>
      </p:sp>
      <p:sp>
        <p:nvSpPr>
          <p:cNvPr id="13" name="Picture Placeholder 12"/>
          <p:cNvSpPr>
            <a:spLocks noGrp="1"/>
          </p:cNvSpPr>
          <p:nvPr>
            <p:ph type="pic" sz="quarter" idx="11"/>
          </p:nvPr>
        </p:nvSpPr>
        <p:spPr>
          <a:xfrm>
            <a:off x="866469" y="2339925"/>
            <a:ext cx="2094271" cy="2035277"/>
          </a:xfrm>
          <a:custGeom>
            <a:avLst/>
            <a:gdLst>
              <a:gd name="connsiteX0" fmla="*/ 0 w 2094271"/>
              <a:gd name="connsiteY0" fmla="*/ 0 h 2035277"/>
              <a:gd name="connsiteX1" fmla="*/ 2094271 w 2094271"/>
              <a:gd name="connsiteY1" fmla="*/ 0 h 2035277"/>
              <a:gd name="connsiteX2" fmla="*/ 2094271 w 2094271"/>
              <a:gd name="connsiteY2" fmla="*/ 2035277 h 2035277"/>
              <a:gd name="connsiteX3" fmla="*/ 0 w 2094271"/>
              <a:gd name="connsiteY3" fmla="*/ 2035277 h 2035277"/>
            </a:gdLst>
            <a:ahLst/>
            <a:cxnLst>
              <a:cxn ang="0">
                <a:pos x="connsiteX0" y="connsiteY0"/>
              </a:cxn>
              <a:cxn ang="0">
                <a:pos x="connsiteX1" y="connsiteY1"/>
              </a:cxn>
              <a:cxn ang="0">
                <a:pos x="connsiteX2" y="connsiteY2"/>
              </a:cxn>
              <a:cxn ang="0">
                <a:pos x="connsiteX3" y="connsiteY3"/>
              </a:cxn>
            </a:cxnLst>
            <a:rect l="l" t="t" r="r" b="b"/>
            <a:pathLst>
              <a:path w="2094271" h="2035277">
                <a:moveTo>
                  <a:pt x="0" y="0"/>
                </a:moveTo>
                <a:lnTo>
                  <a:pt x="2094271" y="0"/>
                </a:lnTo>
                <a:lnTo>
                  <a:pt x="2094271" y="2035277"/>
                </a:lnTo>
                <a:lnTo>
                  <a:pt x="0" y="2035277"/>
                </a:lnTo>
                <a:close/>
              </a:path>
            </a:pathLst>
          </a:custGeom>
        </p:spPr>
        <p:txBody>
          <a:bodyPr wrap="square">
            <a:noAutofit/>
          </a:bodyPr>
          <a:lstStyle/>
          <a:p>
            <a:endParaRPr lang="id-ID"/>
          </a:p>
        </p:txBody>
      </p:sp>
      <p:sp>
        <p:nvSpPr>
          <p:cNvPr id="4" name="Text Placeholder 3"/>
          <p:cNvSpPr>
            <a:spLocks noGrp="1"/>
          </p:cNvSpPr>
          <p:nvPr>
            <p:ph type="body" sz="quarter" idx="10"/>
          </p:nvPr>
        </p:nvSpPr>
        <p:spPr>
          <a:xfrm>
            <a:off x="676275" y="570340"/>
            <a:ext cx="10839450" cy="573820"/>
          </a:xfrm>
          <a:prstGeom prst="rect">
            <a:avLst/>
          </a:prstGeom>
        </p:spPr>
        <p:txBody>
          <a:bodyPr anchor="ctr"/>
          <a:lstStyle>
            <a:lvl1pPr marL="0" indent="0" algn="ctr">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357076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750" fill="hold"/>
                                        <p:tgtEl>
                                          <p:spTgt spid="16"/>
                                        </p:tgtEl>
                                        <p:attrNameLst>
                                          <p:attrName>ppt_x</p:attrName>
                                        </p:attrNameLst>
                                      </p:cBhvr>
                                      <p:tavLst>
                                        <p:tav tm="0">
                                          <p:val>
                                            <p:strVal val="#ppt_x"/>
                                          </p:val>
                                        </p:tav>
                                        <p:tav tm="100000">
                                          <p:val>
                                            <p:strVal val="#ppt_x"/>
                                          </p:val>
                                        </p:tav>
                                      </p:tavLst>
                                    </p:anim>
                                    <p:anim calcmode="lin" valueType="num">
                                      <p:cBhvr additive="base">
                                        <p:cTn id="16" dur="750" fill="hold"/>
                                        <p:tgtEl>
                                          <p:spTgt spid="16"/>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750" fill="hold"/>
                                        <p:tgtEl>
                                          <p:spTgt spid="13"/>
                                        </p:tgtEl>
                                        <p:attrNameLst>
                                          <p:attrName>ppt_x</p:attrName>
                                        </p:attrNameLst>
                                      </p:cBhvr>
                                      <p:tavLst>
                                        <p:tav tm="0">
                                          <p:val>
                                            <p:strVal val="#ppt_x"/>
                                          </p:val>
                                        </p:tav>
                                        <p:tav tm="100000">
                                          <p:val>
                                            <p:strVal val="#ppt_x"/>
                                          </p:val>
                                        </p:tav>
                                      </p:tavLst>
                                    </p:anim>
                                    <p:anim calcmode="lin" valueType="num">
                                      <p:cBhvr additive="base">
                                        <p:cTn id="20"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3"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Picture Placeholder 3"/>
          <p:cNvSpPr>
            <a:spLocks noGrp="1"/>
          </p:cNvSpPr>
          <p:nvPr>
            <p:ph type="pic" sz="quarter" idx="10"/>
          </p:nvPr>
        </p:nvSpPr>
        <p:spPr>
          <a:xfrm>
            <a:off x="0" y="0"/>
            <a:ext cx="12192000" cy="6858000"/>
          </a:xfrm>
          <a:prstGeom prst="rect">
            <a:avLst/>
          </a:prstGeom>
        </p:spPr>
        <p:txBody>
          <a:bodyPr/>
          <a:lstStyle>
            <a:lvl1pPr>
              <a:defRPr sz="1000"/>
            </a:lvl1pPr>
          </a:lstStyle>
          <a:p>
            <a:endParaRPr lang="en-US"/>
          </a:p>
        </p:txBody>
      </p:sp>
    </p:spTree>
    <p:extLst>
      <p:ext uri="{BB962C8B-B14F-4D97-AF65-F5344CB8AC3E}">
        <p14:creationId xmlns:p14="http://schemas.microsoft.com/office/powerpoint/2010/main" val="39488159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2"/>
          <p:cNvSpPr>
            <a:spLocks noGrp="1"/>
          </p:cNvSpPr>
          <p:nvPr>
            <p:ph type="pic" sz="quarter" idx="14"/>
          </p:nvPr>
        </p:nvSpPr>
        <p:spPr>
          <a:xfrm>
            <a:off x="921263" y="4009582"/>
            <a:ext cx="1458604" cy="2198044"/>
          </a:xfrm>
          <a:prstGeom prst="rect">
            <a:avLst/>
          </a:prstGeom>
          <a:noFill/>
        </p:spPr>
        <p:txBody>
          <a:bodyPr/>
          <a:lstStyle>
            <a:lvl1pPr marL="0" indent="0">
              <a:buNone/>
              <a:defRPr sz="1000"/>
            </a:lvl1pPr>
          </a:lstStyle>
          <a:p>
            <a:endParaRPr lang="en-US"/>
          </a:p>
        </p:txBody>
      </p:sp>
      <p:sp>
        <p:nvSpPr>
          <p:cNvPr id="5" name="Picture Placeholder 2"/>
          <p:cNvSpPr>
            <a:spLocks noGrp="1"/>
          </p:cNvSpPr>
          <p:nvPr>
            <p:ph type="pic" sz="quarter" idx="15"/>
          </p:nvPr>
        </p:nvSpPr>
        <p:spPr>
          <a:xfrm>
            <a:off x="2428525" y="1763147"/>
            <a:ext cx="3828946" cy="2198044"/>
          </a:xfrm>
          <a:prstGeom prst="rect">
            <a:avLst/>
          </a:prstGeom>
          <a:noFill/>
        </p:spPr>
        <p:txBody>
          <a:bodyPr/>
          <a:lstStyle>
            <a:lvl1pPr marL="0" indent="0">
              <a:buNone/>
              <a:defRPr sz="1000"/>
            </a:lvl1pPr>
          </a:lstStyle>
          <a:p>
            <a:endParaRPr lang="en-US"/>
          </a:p>
        </p:txBody>
      </p:sp>
      <p:sp>
        <p:nvSpPr>
          <p:cNvPr id="6" name="Picture Placeholder 2"/>
          <p:cNvSpPr>
            <a:spLocks noGrp="1"/>
          </p:cNvSpPr>
          <p:nvPr>
            <p:ph type="pic" sz="quarter" idx="16"/>
          </p:nvPr>
        </p:nvSpPr>
        <p:spPr>
          <a:xfrm>
            <a:off x="2428525" y="4009582"/>
            <a:ext cx="3828946" cy="2198044"/>
          </a:xfrm>
          <a:prstGeom prst="rect">
            <a:avLst/>
          </a:prstGeom>
          <a:noFill/>
        </p:spPr>
        <p:txBody>
          <a:bodyPr/>
          <a:lstStyle>
            <a:lvl1pPr marL="0" indent="0">
              <a:buNone/>
              <a:defRPr sz="1000"/>
            </a:lvl1pPr>
          </a:lstStyle>
          <a:p>
            <a:endParaRPr lang="en-US"/>
          </a:p>
        </p:txBody>
      </p:sp>
      <p:sp>
        <p:nvSpPr>
          <p:cNvPr id="7" name="Picture Placeholder 2"/>
          <p:cNvSpPr>
            <a:spLocks noGrp="1"/>
          </p:cNvSpPr>
          <p:nvPr>
            <p:ph type="pic" sz="quarter" idx="17"/>
          </p:nvPr>
        </p:nvSpPr>
        <p:spPr>
          <a:xfrm>
            <a:off x="6305731" y="1763147"/>
            <a:ext cx="3040907" cy="4444282"/>
          </a:xfrm>
          <a:prstGeom prst="rect">
            <a:avLst/>
          </a:prstGeom>
          <a:noFill/>
        </p:spPr>
        <p:txBody>
          <a:bodyPr/>
          <a:lstStyle>
            <a:lvl1pPr marL="0" indent="0">
              <a:buNone/>
              <a:defRPr sz="1000"/>
            </a:lvl1pPr>
          </a:lstStyle>
          <a:p>
            <a:endParaRPr lang="en-US"/>
          </a:p>
        </p:txBody>
      </p:sp>
      <p:sp>
        <p:nvSpPr>
          <p:cNvPr id="8" name="Picture Placeholder 2"/>
          <p:cNvSpPr>
            <a:spLocks noGrp="1"/>
          </p:cNvSpPr>
          <p:nvPr>
            <p:ph type="pic" sz="quarter" idx="18"/>
          </p:nvPr>
        </p:nvSpPr>
        <p:spPr>
          <a:xfrm>
            <a:off x="9400721" y="1763147"/>
            <a:ext cx="1773988" cy="2198044"/>
          </a:xfrm>
          <a:prstGeom prst="rect">
            <a:avLst/>
          </a:prstGeom>
          <a:noFill/>
        </p:spPr>
        <p:txBody>
          <a:bodyPr/>
          <a:lstStyle>
            <a:lvl1pPr marL="0" indent="0">
              <a:buNone/>
              <a:defRPr sz="1000"/>
            </a:lvl1pPr>
          </a:lstStyle>
          <a:p>
            <a:endParaRPr lang="en-US"/>
          </a:p>
        </p:txBody>
      </p:sp>
      <p:sp>
        <p:nvSpPr>
          <p:cNvPr id="10" name="Text Placeholder 3"/>
          <p:cNvSpPr>
            <a:spLocks noGrp="1"/>
          </p:cNvSpPr>
          <p:nvPr>
            <p:ph type="body" sz="quarter" idx="10"/>
          </p:nvPr>
        </p:nvSpPr>
        <p:spPr>
          <a:xfrm>
            <a:off x="676275" y="570340"/>
            <a:ext cx="10839450" cy="573820"/>
          </a:xfrm>
          <a:prstGeom prst="rect">
            <a:avLst/>
          </a:prstGeom>
        </p:spPr>
        <p:txBody>
          <a:bodyPr anchor="ctr"/>
          <a:lstStyle>
            <a:lvl1pPr marL="0" indent="0" algn="ctr">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174320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1" decel="100000" fill="hold" grpId="0" nodeType="withEffect" nodePh="1">
                                  <p:stCondLst>
                                    <p:cond delay="0"/>
                                  </p:stCondLst>
                                  <p:endCondLst>
                                    <p:cond evt="begin" delay="0">
                                      <p:tn val="9"/>
                                    </p:cond>
                                  </p:end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par>
                                <p:cTn id="13" presetID="2" presetClass="entr" presetSubtype="4" decel="100000" fill="hold" grpId="0" nodeType="withEffect" nodePh="1">
                                  <p:stCondLst>
                                    <p:cond delay="100"/>
                                  </p:stCondLst>
                                  <p:endCondLst>
                                    <p:cond evt="begin" delay="0">
                                      <p:tn val="13"/>
                                    </p:cond>
                                  </p:end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750" fill="hold"/>
                                        <p:tgtEl>
                                          <p:spTgt spid="5"/>
                                        </p:tgtEl>
                                        <p:attrNameLst>
                                          <p:attrName>ppt_x</p:attrName>
                                        </p:attrNameLst>
                                      </p:cBhvr>
                                      <p:tavLst>
                                        <p:tav tm="0">
                                          <p:val>
                                            <p:strVal val="#ppt_x"/>
                                          </p:val>
                                        </p:tav>
                                        <p:tav tm="100000">
                                          <p:val>
                                            <p:strVal val="#ppt_x"/>
                                          </p:val>
                                        </p:tav>
                                      </p:tavLst>
                                    </p:anim>
                                    <p:anim calcmode="lin" valueType="num">
                                      <p:cBhvr additive="base">
                                        <p:cTn id="16" dur="75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nodePh="1">
                                  <p:stCondLst>
                                    <p:cond delay="0"/>
                                  </p:stCondLst>
                                  <p:endCondLst>
                                    <p:cond evt="begin" delay="0">
                                      <p:tn val="17"/>
                                    </p:cond>
                                  </p:end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750" fill="hold"/>
                                        <p:tgtEl>
                                          <p:spTgt spid="7"/>
                                        </p:tgtEl>
                                        <p:attrNameLst>
                                          <p:attrName>ppt_x</p:attrName>
                                        </p:attrNameLst>
                                      </p:cBhvr>
                                      <p:tavLst>
                                        <p:tav tm="0">
                                          <p:val>
                                            <p:strVal val="#ppt_x"/>
                                          </p:val>
                                        </p:tav>
                                        <p:tav tm="100000">
                                          <p:val>
                                            <p:strVal val="#ppt_x"/>
                                          </p:val>
                                        </p:tav>
                                      </p:tavLst>
                                    </p:anim>
                                    <p:anim calcmode="lin" valueType="num">
                                      <p:cBhvr additive="base">
                                        <p:cTn id="20" dur="75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1" decel="100000" fill="hold" grpId="0" nodeType="withEffect" nodePh="1">
                                  <p:stCondLst>
                                    <p:cond delay="0"/>
                                  </p:stCondLst>
                                  <p:endCondLst>
                                    <p:cond evt="begin" delay="0">
                                      <p:tn val="21"/>
                                    </p:cond>
                                  </p:end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750" fill="hold"/>
                                        <p:tgtEl>
                                          <p:spTgt spid="8"/>
                                        </p:tgtEl>
                                        <p:attrNameLst>
                                          <p:attrName>ppt_x</p:attrName>
                                        </p:attrNameLst>
                                      </p:cBhvr>
                                      <p:tavLst>
                                        <p:tav tm="0">
                                          <p:val>
                                            <p:strVal val="#ppt_x"/>
                                          </p:val>
                                        </p:tav>
                                        <p:tav tm="100000">
                                          <p:val>
                                            <p:strVal val="#ppt_x"/>
                                          </p:val>
                                        </p:tav>
                                      </p:tavLst>
                                    </p:anim>
                                    <p:anim calcmode="lin" valueType="num">
                                      <p:cBhvr additive="base">
                                        <p:cTn id="24" dur="75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0" y="0"/>
            <a:ext cx="3352800" cy="6858000"/>
          </a:xfrm>
          <a:prstGeom prst="rect">
            <a:avLst/>
          </a:prstGeom>
        </p:spPr>
        <p:txBody>
          <a:bodyPr/>
          <a:lstStyle/>
          <a:p>
            <a:endParaRPr lang="id-ID"/>
          </a:p>
        </p:txBody>
      </p:sp>
      <p:sp>
        <p:nvSpPr>
          <p:cNvPr id="8" name="Picture Placeholder 7"/>
          <p:cNvSpPr>
            <a:spLocks noGrp="1"/>
          </p:cNvSpPr>
          <p:nvPr>
            <p:ph type="pic" sz="quarter" idx="11"/>
          </p:nvPr>
        </p:nvSpPr>
        <p:spPr>
          <a:xfrm>
            <a:off x="1676400" y="1200150"/>
            <a:ext cx="3886200" cy="4838700"/>
          </a:xfrm>
          <a:prstGeom prst="rect">
            <a:avLst/>
          </a:prstGeom>
        </p:spPr>
        <p:txBody>
          <a:bodyPr/>
          <a:lstStyle/>
          <a:p>
            <a:endParaRPr lang="id-ID"/>
          </a:p>
        </p:txBody>
      </p:sp>
      <p:sp>
        <p:nvSpPr>
          <p:cNvPr id="11" name="Text Placeholder 6"/>
          <p:cNvSpPr>
            <a:spLocks noGrp="1"/>
          </p:cNvSpPr>
          <p:nvPr>
            <p:ph type="body" sz="quarter" idx="13"/>
          </p:nvPr>
        </p:nvSpPr>
        <p:spPr>
          <a:xfrm>
            <a:off x="6705600" y="852487"/>
            <a:ext cx="4476750"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125801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0-#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500"/>
                                  </p:stCondLst>
                                  <p:endCondLst>
                                    <p:cond evt="begin" delay="0">
                                      <p:tn val="9"/>
                                    </p:cond>
                                  </p:endCondLst>
                                  <p:childTnLst>
                                    <p:set>
                                      <p:cBhvr>
                                        <p:cTn id="10" dur="1" fill="hold">
                                          <p:stCondLst>
                                            <p:cond delay="0"/>
                                          </p:stCondLst>
                                        </p:cTn>
                                        <p:tgtEl>
                                          <p:spTgt spid="11">
                                            <p:txEl>
                                              <p:pRg st="0" end="0"/>
                                            </p:txEl>
                                          </p:spTgt>
                                        </p:tgtEl>
                                        <p:attrNameLst>
                                          <p:attrName>style.visibility</p:attrName>
                                        </p:attrNameLst>
                                      </p:cBhvr>
                                      <p:to>
                                        <p:strVal val="visible"/>
                                      </p:to>
                                    </p:set>
                                    <p:anim calcmode="lin" valueType="num">
                                      <p:cBhvr additive="base">
                                        <p:cTn id="11" dur="750" fill="hold"/>
                                        <p:tgtEl>
                                          <p:spTgt spid="11">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build="p">
        <p:tmplLst>
          <p:tmpl lvl="1">
            <p:tnLst>
              <p:par>
                <p:cTn presetID="2" presetClass="entr" presetSubtype="2" decel="100000" fill="hold" nodeType="withEffect" nodePh="1">
                  <p:stCondLst>
                    <p:cond delay="500"/>
                  </p:stCondLst>
                  <p:endCondLst>
                    <p:cond delay="0"/>
                  </p:endCondLst>
                  <p:childTnLst>
                    <p:set>
                      <p:cBhvr>
                        <p:cTn dur="1" fill="hold">
                          <p:stCondLst>
                            <p:cond delay="0"/>
                          </p:stCondLst>
                        </p:cTn>
                        <p:tgtEl>
                          <p:spTgt spid="11"/>
                        </p:tgtEl>
                        <p:attrNameLst>
                          <p:attrName>style.visibility</p:attrName>
                        </p:attrNameLst>
                      </p:cBhvr>
                      <p:to>
                        <p:strVal val="visible"/>
                      </p:to>
                    </p:set>
                    <p:anim calcmode="lin" valueType="num">
                      <p:cBhvr additive="base">
                        <p:cTn dur="750" fill="hold"/>
                        <p:tgtEl>
                          <p:spTgt spid="11"/>
                        </p:tgtEl>
                        <p:attrNameLst>
                          <p:attrName>ppt_x</p:attrName>
                        </p:attrNameLst>
                      </p:cBhvr>
                      <p:tavLst>
                        <p:tav tm="0">
                          <p:val>
                            <p:strVal val="1+#ppt_w/2"/>
                          </p:val>
                        </p:tav>
                        <p:tav tm="100000">
                          <p:val>
                            <p:strVal val="#ppt_x"/>
                          </p:val>
                        </p:tav>
                      </p:tavLst>
                    </p:anim>
                    <p:anim calcmode="lin" valueType="num">
                      <p:cBhvr additive="base">
                        <p:cTn dur="750" fill="hold"/>
                        <p:tgtEl>
                          <p:spTgt spid="11"/>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0" y="0"/>
            <a:ext cx="3613150" cy="6858000"/>
          </a:xfrm>
          <a:prstGeom prst="rect">
            <a:avLst/>
          </a:prstGeom>
        </p:spPr>
        <p:txBody>
          <a:bodyPr/>
          <a:lstStyle/>
          <a:p>
            <a:endParaRPr lang="id-ID"/>
          </a:p>
        </p:txBody>
      </p:sp>
      <p:sp>
        <p:nvSpPr>
          <p:cNvPr id="7" name="Picture Placeholder 5"/>
          <p:cNvSpPr>
            <a:spLocks noGrp="1"/>
          </p:cNvSpPr>
          <p:nvPr>
            <p:ph type="pic" sz="quarter" idx="11"/>
          </p:nvPr>
        </p:nvSpPr>
        <p:spPr>
          <a:xfrm>
            <a:off x="3613354" y="0"/>
            <a:ext cx="8578645" cy="6858000"/>
          </a:xfrm>
          <a:prstGeom prst="rect">
            <a:avLst/>
          </a:prstGeom>
        </p:spPr>
        <p:txBody>
          <a:bodyPr/>
          <a:lstStyle/>
          <a:p>
            <a:endParaRPr lang="id-ID"/>
          </a:p>
        </p:txBody>
      </p:sp>
      <p:sp>
        <p:nvSpPr>
          <p:cNvPr id="8" name="Text Placeholder 6"/>
          <p:cNvSpPr>
            <a:spLocks noGrp="1"/>
          </p:cNvSpPr>
          <p:nvPr>
            <p:ph type="body" sz="quarter" idx="13"/>
          </p:nvPr>
        </p:nvSpPr>
        <p:spPr>
          <a:xfrm>
            <a:off x="1241527" y="1209984"/>
            <a:ext cx="4743450" cy="847416"/>
          </a:xfrm>
          <a:prstGeom prst="rect">
            <a:avLst/>
          </a:prstGeom>
        </p:spPr>
        <p:txBody>
          <a:bodyPr anchor="ctr"/>
          <a:lstStyle>
            <a:lvl1pPr marL="0" indent="0" algn="ctr">
              <a:buNone/>
              <a:defRPr sz="3200" b="1">
                <a:solidFill>
                  <a:schemeClr val="bg1"/>
                </a:solidFill>
                <a:latin typeface="+mj-lt"/>
              </a:defRPr>
            </a:lvl1pPr>
          </a:lstStyle>
          <a:p>
            <a:pPr lvl="0"/>
            <a:endParaRPr lang="en-US" dirty="0"/>
          </a:p>
        </p:txBody>
      </p:sp>
    </p:spTree>
    <p:extLst>
      <p:ext uri="{BB962C8B-B14F-4D97-AF65-F5344CB8AC3E}">
        <p14:creationId xmlns:p14="http://schemas.microsoft.com/office/powerpoint/2010/main" val="3725199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17" name="Picture Placeholder 16"/>
          <p:cNvSpPr>
            <a:spLocks noGrp="1"/>
          </p:cNvSpPr>
          <p:nvPr>
            <p:ph type="pic" sz="quarter" idx="21"/>
          </p:nvPr>
        </p:nvSpPr>
        <p:spPr>
          <a:xfrm>
            <a:off x="9144000" y="3977027"/>
            <a:ext cx="3048000" cy="2205317"/>
          </a:xfrm>
          <a:custGeom>
            <a:avLst/>
            <a:gdLst>
              <a:gd name="connsiteX0" fmla="*/ 0 w 3048000"/>
              <a:gd name="connsiteY0" fmla="*/ 0 h 2205317"/>
              <a:gd name="connsiteX1" fmla="*/ 3048000 w 3048000"/>
              <a:gd name="connsiteY1" fmla="*/ 0 h 2205317"/>
              <a:gd name="connsiteX2" fmla="*/ 3048000 w 3048000"/>
              <a:gd name="connsiteY2" fmla="*/ 2205317 h 2205317"/>
              <a:gd name="connsiteX3" fmla="*/ 0 w 3048000"/>
              <a:gd name="connsiteY3" fmla="*/ 2205317 h 2205317"/>
            </a:gdLst>
            <a:ahLst/>
            <a:cxnLst>
              <a:cxn ang="0">
                <a:pos x="connsiteX0" y="connsiteY0"/>
              </a:cxn>
              <a:cxn ang="0">
                <a:pos x="connsiteX1" y="connsiteY1"/>
              </a:cxn>
              <a:cxn ang="0">
                <a:pos x="connsiteX2" y="connsiteY2"/>
              </a:cxn>
              <a:cxn ang="0">
                <a:pos x="connsiteX3" y="connsiteY3"/>
              </a:cxn>
            </a:cxnLst>
            <a:rect l="l" t="t" r="r" b="b"/>
            <a:pathLst>
              <a:path w="3048000" h="2205317">
                <a:moveTo>
                  <a:pt x="0" y="0"/>
                </a:moveTo>
                <a:lnTo>
                  <a:pt x="3048000" y="0"/>
                </a:lnTo>
                <a:lnTo>
                  <a:pt x="3048000" y="2205317"/>
                </a:lnTo>
                <a:lnTo>
                  <a:pt x="0" y="2205317"/>
                </a:lnTo>
                <a:close/>
              </a:path>
            </a:pathLst>
          </a:custGeom>
        </p:spPr>
        <p:txBody>
          <a:bodyPr wrap="square">
            <a:noAutofit/>
          </a:bodyPr>
          <a:lstStyle>
            <a:lvl1pPr marL="0" indent="0">
              <a:buNone/>
              <a:defRPr sz="1200"/>
            </a:lvl1pPr>
          </a:lstStyle>
          <a:p>
            <a:endParaRPr lang="id-ID"/>
          </a:p>
        </p:txBody>
      </p:sp>
      <p:sp>
        <p:nvSpPr>
          <p:cNvPr id="18" name="Picture Placeholder 17"/>
          <p:cNvSpPr>
            <a:spLocks noGrp="1"/>
          </p:cNvSpPr>
          <p:nvPr>
            <p:ph type="pic" sz="quarter" idx="22"/>
          </p:nvPr>
        </p:nvSpPr>
        <p:spPr>
          <a:xfrm>
            <a:off x="6096000" y="1771710"/>
            <a:ext cx="3048000" cy="2205317"/>
          </a:xfrm>
          <a:custGeom>
            <a:avLst/>
            <a:gdLst>
              <a:gd name="connsiteX0" fmla="*/ 0 w 3048000"/>
              <a:gd name="connsiteY0" fmla="*/ 0 h 2205317"/>
              <a:gd name="connsiteX1" fmla="*/ 3048000 w 3048000"/>
              <a:gd name="connsiteY1" fmla="*/ 0 h 2205317"/>
              <a:gd name="connsiteX2" fmla="*/ 3048000 w 3048000"/>
              <a:gd name="connsiteY2" fmla="*/ 2205317 h 2205317"/>
              <a:gd name="connsiteX3" fmla="*/ 0 w 3048000"/>
              <a:gd name="connsiteY3" fmla="*/ 2205317 h 2205317"/>
            </a:gdLst>
            <a:ahLst/>
            <a:cxnLst>
              <a:cxn ang="0">
                <a:pos x="connsiteX0" y="connsiteY0"/>
              </a:cxn>
              <a:cxn ang="0">
                <a:pos x="connsiteX1" y="connsiteY1"/>
              </a:cxn>
              <a:cxn ang="0">
                <a:pos x="connsiteX2" y="connsiteY2"/>
              </a:cxn>
              <a:cxn ang="0">
                <a:pos x="connsiteX3" y="connsiteY3"/>
              </a:cxn>
            </a:cxnLst>
            <a:rect l="l" t="t" r="r" b="b"/>
            <a:pathLst>
              <a:path w="3048000" h="2205317">
                <a:moveTo>
                  <a:pt x="0" y="0"/>
                </a:moveTo>
                <a:lnTo>
                  <a:pt x="3048000" y="0"/>
                </a:lnTo>
                <a:lnTo>
                  <a:pt x="3048000" y="2205317"/>
                </a:lnTo>
                <a:lnTo>
                  <a:pt x="0" y="2205317"/>
                </a:lnTo>
                <a:close/>
              </a:path>
            </a:pathLst>
          </a:custGeom>
        </p:spPr>
        <p:txBody>
          <a:bodyPr wrap="square">
            <a:noAutofit/>
          </a:bodyPr>
          <a:lstStyle>
            <a:lvl1pPr marL="0" indent="0">
              <a:buNone/>
              <a:defRPr sz="1200"/>
            </a:lvl1pPr>
          </a:lstStyle>
          <a:p>
            <a:endParaRPr lang="id-ID"/>
          </a:p>
        </p:txBody>
      </p:sp>
      <p:sp>
        <p:nvSpPr>
          <p:cNvPr id="16" name="Picture Placeholder 15"/>
          <p:cNvSpPr>
            <a:spLocks noGrp="1"/>
          </p:cNvSpPr>
          <p:nvPr>
            <p:ph type="pic" sz="quarter" idx="19"/>
          </p:nvPr>
        </p:nvSpPr>
        <p:spPr>
          <a:xfrm>
            <a:off x="3048000" y="3977028"/>
            <a:ext cx="3048000" cy="2205317"/>
          </a:xfrm>
          <a:custGeom>
            <a:avLst/>
            <a:gdLst>
              <a:gd name="connsiteX0" fmla="*/ 0 w 3048000"/>
              <a:gd name="connsiteY0" fmla="*/ 0 h 2205317"/>
              <a:gd name="connsiteX1" fmla="*/ 3048000 w 3048000"/>
              <a:gd name="connsiteY1" fmla="*/ 0 h 2205317"/>
              <a:gd name="connsiteX2" fmla="*/ 3048000 w 3048000"/>
              <a:gd name="connsiteY2" fmla="*/ 2205317 h 2205317"/>
              <a:gd name="connsiteX3" fmla="*/ 0 w 3048000"/>
              <a:gd name="connsiteY3" fmla="*/ 2205317 h 2205317"/>
            </a:gdLst>
            <a:ahLst/>
            <a:cxnLst>
              <a:cxn ang="0">
                <a:pos x="connsiteX0" y="connsiteY0"/>
              </a:cxn>
              <a:cxn ang="0">
                <a:pos x="connsiteX1" y="connsiteY1"/>
              </a:cxn>
              <a:cxn ang="0">
                <a:pos x="connsiteX2" y="connsiteY2"/>
              </a:cxn>
              <a:cxn ang="0">
                <a:pos x="connsiteX3" y="connsiteY3"/>
              </a:cxn>
            </a:cxnLst>
            <a:rect l="l" t="t" r="r" b="b"/>
            <a:pathLst>
              <a:path w="3048000" h="2205317">
                <a:moveTo>
                  <a:pt x="0" y="0"/>
                </a:moveTo>
                <a:lnTo>
                  <a:pt x="3048000" y="0"/>
                </a:lnTo>
                <a:lnTo>
                  <a:pt x="3048000" y="2205317"/>
                </a:lnTo>
                <a:lnTo>
                  <a:pt x="0" y="2205317"/>
                </a:lnTo>
                <a:close/>
              </a:path>
            </a:pathLst>
          </a:custGeom>
        </p:spPr>
        <p:txBody>
          <a:bodyPr wrap="square">
            <a:noAutofit/>
          </a:bodyPr>
          <a:lstStyle>
            <a:lvl1pPr marL="0" indent="0">
              <a:buNone/>
              <a:defRPr sz="1200"/>
            </a:lvl1pPr>
          </a:lstStyle>
          <a:p>
            <a:endParaRPr lang="id-ID"/>
          </a:p>
        </p:txBody>
      </p:sp>
      <p:sp>
        <p:nvSpPr>
          <p:cNvPr id="12" name="Picture Placeholder 11"/>
          <p:cNvSpPr>
            <a:spLocks noGrp="1"/>
          </p:cNvSpPr>
          <p:nvPr>
            <p:ph type="pic" sz="quarter" idx="20"/>
          </p:nvPr>
        </p:nvSpPr>
        <p:spPr>
          <a:xfrm>
            <a:off x="0" y="1771711"/>
            <a:ext cx="3048000" cy="2205317"/>
          </a:xfrm>
          <a:custGeom>
            <a:avLst/>
            <a:gdLst>
              <a:gd name="connsiteX0" fmla="*/ 0 w 3048000"/>
              <a:gd name="connsiteY0" fmla="*/ 0 h 2205317"/>
              <a:gd name="connsiteX1" fmla="*/ 3048000 w 3048000"/>
              <a:gd name="connsiteY1" fmla="*/ 0 h 2205317"/>
              <a:gd name="connsiteX2" fmla="*/ 3048000 w 3048000"/>
              <a:gd name="connsiteY2" fmla="*/ 2205317 h 2205317"/>
              <a:gd name="connsiteX3" fmla="*/ 0 w 3048000"/>
              <a:gd name="connsiteY3" fmla="*/ 2205317 h 2205317"/>
            </a:gdLst>
            <a:ahLst/>
            <a:cxnLst>
              <a:cxn ang="0">
                <a:pos x="connsiteX0" y="connsiteY0"/>
              </a:cxn>
              <a:cxn ang="0">
                <a:pos x="connsiteX1" y="connsiteY1"/>
              </a:cxn>
              <a:cxn ang="0">
                <a:pos x="connsiteX2" y="connsiteY2"/>
              </a:cxn>
              <a:cxn ang="0">
                <a:pos x="connsiteX3" y="connsiteY3"/>
              </a:cxn>
            </a:cxnLst>
            <a:rect l="l" t="t" r="r" b="b"/>
            <a:pathLst>
              <a:path w="3048000" h="2205317">
                <a:moveTo>
                  <a:pt x="0" y="0"/>
                </a:moveTo>
                <a:lnTo>
                  <a:pt x="3048000" y="0"/>
                </a:lnTo>
                <a:lnTo>
                  <a:pt x="3048000" y="2205317"/>
                </a:lnTo>
                <a:lnTo>
                  <a:pt x="0" y="2205317"/>
                </a:lnTo>
                <a:close/>
              </a:path>
            </a:pathLst>
          </a:custGeom>
        </p:spPr>
        <p:txBody>
          <a:bodyPr wrap="square">
            <a:noAutofit/>
          </a:bodyPr>
          <a:lstStyle>
            <a:lvl1pPr marL="0" indent="0">
              <a:buNone/>
              <a:defRPr sz="1200"/>
            </a:lvl1pPr>
          </a:lstStyle>
          <a:p>
            <a:endParaRPr lang="id-ID"/>
          </a:p>
        </p:txBody>
      </p:sp>
      <p:sp>
        <p:nvSpPr>
          <p:cNvPr id="2" name="Text Placeholder 13">
            <a:extLst>
              <a:ext uri="{FF2B5EF4-FFF2-40B4-BE49-F238E27FC236}">
                <a16:creationId xmlns:a16="http://schemas.microsoft.com/office/drawing/2014/main" id="{99B94812-4722-448F-9905-D4AEA6BED031}"/>
              </a:ext>
            </a:extLst>
          </p:cNvPr>
          <p:cNvSpPr>
            <a:spLocks noGrp="1"/>
          </p:cNvSpPr>
          <p:nvPr>
            <p:ph type="body" sz="quarter" idx="15" hasCustomPrompt="1"/>
          </p:nvPr>
        </p:nvSpPr>
        <p:spPr>
          <a:xfrm>
            <a:off x="687639" y="1109670"/>
            <a:ext cx="9898714" cy="292356"/>
          </a:xfrm>
          <a:prstGeom prst="rect">
            <a:avLst/>
          </a:prstGeom>
        </p:spPr>
        <p:txBody>
          <a:bodyPr/>
          <a:lstStyle>
            <a:lvl1pPr marL="0" indent="0" algn="l">
              <a:buNone/>
              <a:defRPr sz="1400" i="1">
                <a:solidFill>
                  <a:schemeClr val="tx1">
                    <a:lumMod val="85000"/>
                    <a:lumOff val="15000"/>
                  </a:schemeClr>
                </a:solidFill>
                <a:latin typeface="+mj-lt"/>
              </a:defRPr>
            </a:lvl1pPr>
          </a:lstStyle>
          <a:p>
            <a:pPr lvl="0"/>
            <a:r>
              <a:rPr lang="en-US" dirty="0"/>
              <a:t>Your Short Text In Here</a:t>
            </a:r>
          </a:p>
        </p:txBody>
      </p:sp>
      <p:sp>
        <p:nvSpPr>
          <p:cNvPr id="3" name="Text Placeholder 8">
            <a:extLst>
              <a:ext uri="{FF2B5EF4-FFF2-40B4-BE49-F238E27FC236}">
                <a16:creationId xmlns:a16="http://schemas.microsoft.com/office/drawing/2014/main" id="{9F33DFEE-855E-46E9-A6B1-AC1FEF820DC4}"/>
              </a:ext>
            </a:extLst>
          </p:cNvPr>
          <p:cNvSpPr>
            <a:spLocks noGrp="1"/>
          </p:cNvSpPr>
          <p:nvPr>
            <p:ph type="body" sz="quarter" idx="16" hasCustomPrompt="1"/>
          </p:nvPr>
        </p:nvSpPr>
        <p:spPr>
          <a:xfrm>
            <a:off x="687639" y="618963"/>
            <a:ext cx="10461123" cy="495300"/>
          </a:xfrm>
          <a:prstGeom prst="rect">
            <a:avLst/>
          </a:prstGeom>
        </p:spPr>
        <p:txBody>
          <a:bodyPr anchor="t"/>
          <a:lstStyle>
            <a:lvl1pPr marL="0" indent="0" algn="l">
              <a:buNone/>
              <a:defRPr sz="3200" b="0">
                <a:solidFill>
                  <a:schemeClr val="tx1">
                    <a:lumMod val="95000"/>
                    <a:lumOff val="5000"/>
                  </a:schemeClr>
                </a:solidFill>
                <a:latin typeface="Montserrat" panose="00000500000000000000" pitchFamily="50" charset="0"/>
                <a:ea typeface="Lato" panose="020F0502020204030203" pitchFamily="34" charset="0"/>
                <a:cs typeface="Lato" panose="020F0502020204030203" pitchFamily="34" charset="0"/>
              </a:defRPr>
            </a:lvl1pPr>
          </a:lstStyle>
          <a:p>
            <a:pPr lvl="0"/>
            <a:r>
              <a:rPr lang="en-US" dirty="0"/>
              <a:t>Insert Your Text Here</a:t>
            </a:r>
          </a:p>
        </p:txBody>
      </p:sp>
      <p:sp>
        <p:nvSpPr>
          <p:cNvPr id="4" name="Rectangle: Rounded Corners 3">
            <a:extLst>
              <a:ext uri="{FF2B5EF4-FFF2-40B4-BE49-F238E27FC236}">
                <a16:creationId xmlns:a16="http://schemas.microsoft.com/office/drawing/2014/main" id="{F53B1235-E887-4EA2-90B1-E4B942208EE4}"/>
              </a:ext>
            </a:extLst>
          </p:cNvPr>
          <p:cNvSpPr/>
          <p:nvPr userDrawn="1"/>
        </p:nvSpPr>
        <p:spPr>
          <a:xfrm>
            <a:off x="795337" y="1518498"/>
            <a:ext cx="785813" cy="60325"/>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1452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76275" y="570340"/>
            <a:ext cx="10839450" cy="573820"/>
          </a:xfrm>
          <a:prstGeom prst="rect">
            <a:avLst/>
          </a:prstGeom>
        </p:spPr>
        <p:txBody>
          <a:bodyPr anchor="ctr"/>
          <a:lstStyle>
            <a:lvl1pPr marL="0" indent="0" algn="ctr">
              <a:buNone/>
              <a:defRPr sz="3200" b="1">
                <a:solidFill>
                  <a:schemeClr val="tx1">
                    <a:lumMod val="90000"/>
                    <a:lumOff val="10000"/>
                  </a:schemeClr>
                </a:solidFill>
                <a:latin typeface="+mj-lt"/>
              </a:defRPr>
            </a:lvl1pPr>
          </a:lstStyle>
          <a:p>
            <a:pPr lvl="0"/>
            <a:endParaRPr lang="en-US" dirty="0"/>
          </a:p>
        </p:txBody>
      </p:sp>
      <p:pic>
        <p:nvPicPr>
          <p:cNvPr id="8" name="Picture 7" descr="A picture containing tree, outdoor, sky, mountain&#10;&#10;Description automatically generated">
            <a:extLst>
              <a:ext uri="{FF2B5EF4-FFF2-40B4-BE49-F238E27FC236}">
                <a16:creationId xmlns:a16="http://schemas.microsoft.com/office/drawing/2014/main" id="{682469FE-E7C9-7E49-B655-015DF8AD72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913" y="570339"/>
            <a:ext cx="12199913" cy="4323013"/>
          </a:xfrm>
          <a:prstGeom prst="rect">
            <a:avLst/>
          </a:prstGeom>
        </p:spPr>
      </p:pic>
    </p:spTree>
    <p:extLst>
      <p:ext uri="{BB962C8B-B14F-4D97-AF65-F5344CB8AC3E}">
        <p14:creationId xmlns:p14="http://schemas.microsoft.com/office/powerpoint/2010/main" val="1505539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76275" y="570340"/>
            <a:ext cx="10839450" cy="573820"/>
          </a:xfrm>
          <a:prstGeom prst="rect">
            <a:avLst/>
          </a:prstGeom>
        </p:spPr>
        <p:txBody>
          <a:bodyPr anchor="ctr"/>
          <a:lstStyle>
            <a:lvl1pPr marL="0" indent="0" algn="ctr">
              <a:buNone/>
              <a:defRPr sz="3200" b="1">
                <a:solidFill>
                  <a:schemeClr val="tx1">
                    <a:lumMod val="90000"/>
                    <a:lumOff val="10000"/>
                  </a:schemeClr>
                </a:solidFill>
                <a:latin typeface="+mj-lt"/>
              </a:defRPr>
            </a:lvl1pPr>
          </a:lstStyle>
          <a:p>
            <a:pPr lvl="0"/>
            <a:endParaRPr lang="en-US" dirty="0"/>
          </a:p>
        </p:txBody>
      </p:sp>
      <p:sp>
        <p:nvSpPr>
          <p:cNvPr id="12" name="Picture Placeholder 11">
            <a:extLst>
              <a:ext uri="{FF2B5EF4-FFF2-40B4-BE49-F238E27FC236}">
                <a16:creationId xmlns:a16="http://schemas.microsoft.com/office/drawing/2014/main" id="{9426C58E-ECDE-4FB8-9A43-DE06D8F81549}"/>
              </a:ext>
            </a:extLst>
          </p:cNvPr>
          <p:cNvSpPr>
            <a:spLocks noGrp="1"/>
          </p:cNvSpPr>
          <p:nvPr>
            <p:ph type="pic" sz="quarter" idx="11"/>
          </p:nvPr>
        </p:nvSpPr>
        <p:spPr>
          <a:xfrm>
            <a:off x="0" y="1771650"/>
            <a:ext cx="3048000" cy="2205038"/>
          </a:xfrm>
          <a:custGeom>
            <a:avLst/>
            <a:gdLst>
              <a:gd name="connsiteX0" fmla="*/ 0 w 3048000"/>
              <a:gd name="connsiteY0" fmla="*/ 0 h 2205038"/>
              <a:gd name="connsiteX1" fmla="*/ 3048000 w 3048000"/>
              <a:gd name="connsiteY1" fmla="*/ 0 h 2205038"/>
              <a:gd name="connsiteX2" fmla="*/ 3048000 w 3048000"/>
              <a:gd name="connsiteY2" fmla="*/ 2205038 h 2205038"/>
              <a:gd name="connsiteX3" fmla="*/ 0 w 3048000"/>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048000" h="2205038">
                <a:moveTo>
                  <a:pt x="0" y="0"/>
                </a:moveTo>
                <a:lnTo>
                  <a:pt x="3048000" y="0"/>
                </a:lnTo>
                <a:lnTo>
                  <a:pt x="3048000" y="2205038"/>
                </a:lnTo>
                <a:lnTo>
                  <a:pt x="0" y="2205038"/>
                </a:lnTo>
                <a:close/>
              </a:path>
            </a:pathLst>
          </a:custGeom>
        </p:spPr>
        <p:txBody>
          <a:bodyPr wrap="square">
            <a:noAutofit/>
          </a:bodyPr>
          <a:lstStyle/>
          <a:p>
            <a:endParaRPr lang="en-ID"/>
          </a:p>
        </p:txBody>
      </p:sp>
      <p:sp>
        <p:nvSpPr>
          <p:cNvPr id="14" name="Picture Placeholder 13">
            <a:extLst>
              <a:ext uri="{FF2B5EF4-FFF2-40B4-BE49-F238E27FC236}">
                <a16:creationId xmlns:a16="http://schemas.microsoft.com/office/drawing/2014/main" id="{C278EDAB-B87C-421D-9CFD-B46CE3853BD9}"/>
              </a:ext>
            </a:extLst>
          </p:cNvPr>
          <p:cNvSpPr>
            <a:spLocks noGrp="1"/>
          </p:cNvSpPr>
          <p:nvPr>
            <p:ph type="pic" sz="quarter" idx="12"/>
          </p:nvPr>
        </p:nvSpPr>
        <p:spPr>
          <a:xfrm>
            <a:off x="6096000" y="1771650"/>
            <a:ext cx="3048000" cy="2205038"/>
          </a:xfrm>
          <a:custGeom>
            <a:avLst/>
            <a:gdLst>
              <a:gd name="connsiteX0" fmla="*/ 0 w 3048000"/>
              <a:gd name="connsiteY0" fmla="*/ 0 h 2205038"/>
              <a:gd name="connsiteX1" fmla="*/ 3048000 w 3048000"/>
              <a:gd name="connsiteY1" fmla="*/ 0 h 2205038"/>
              <a:gd name="connsiteX2" fmla="*/ 3048000 w 3048000"/>
              <a:gd name="connsiteY2" fmla="*/ 2205038 h 2205038"/>
              <a:gd name="connsiteX3" fmla="*/ 0 w 3048000"/>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048000" h="2205038">
                <a:moveTo>
                  <a:pt x="0" y="0"/>
                </a:moveTo>
                <a:lnTo>
                  <a:pt x="3048000" y="0"/>
                </a:lnTo>
                <a:lnTo>
                  <a:pt x="3048000" y="2205038"/>
                </a:lnTo>
                <a:lnTo>
                  <a:pt x="0" y="2205038"/>
                </a:lnTo>
                <a:close/>
              </a:path>
            </a:pathLst>
          </a:custGeom>
        </p:spPr>
        <p:txBody>
          <a:bodyPr wrap="square">
            <a:noAutofit/>
          </a:bodyPr>
          <a:lstStyle/>
          <a:p>
            <a:endParaRPr lang="en-ID"/>
          </a:p>
        </p:txBody>
      </p:sp>
      <p:sp>
        <p:nvSpPr>
          <p:cNvPr id="13" name="Picture Placeholder 12">
            <a:extLst>
              <a:ext uri="{FF2B5EF4-FFF2-40B4-BE49-F238E27FC236}">
                <a16:creationId xmlns:a16="http://schemas.microsoft.com/office/drawing/2014/main" id="{C299CF33-9468-440F-AC4F-0E2CBF707744}"/>
              </a:ext>
            </a:extLst>
          </p:cNvPr>
          <p:cNvSpPr>
            <a:spLocks noGrp="1"/>
          </p:cNvSpPr>
          <p:nvPr>
            <p:ph type="pic" sz="quarter" idx="13"/>
          </p:nvPr>
        </p:nvSpPr>
        <p:spPr>
          <a:xfrm>
            <a:off x="3048000" y="3967598"/>
            <a:ext cx="3048000" cy="2205038"/>
          </a:xfrm>
          <a:custGeom>
            <a:avLst/>
            <a:gdLst>
              <a:gd name="connsiteX0" fmla="*/ 0 w 3048000"/>
              <a:gd name="connsiteY0" fmla="*/ 0 h 2205038"/>
              <a:gd name="connsiteX1" fmla="*/ 3048000 w 3048000"/>
              <a:gd name="connsiteY1" fmla="*/ 0 h 2205038"/>
              <a:gd name="connsiteX2" fmla="*/ 3048000 w 3048000"/>
              <a:gd name="connsiteY2" fmla="*/ 2205038 h 2205038"/>
              <a:gd name="connsiteX3" fmla="*/ 0 w 3048000"/>
              <a:gd name="connsiteY3" fmla="*/ 2205038 h 2205038"/>
            </a:gdLst>
            <a:ahLst/>
            <a:cxnLst>
              <a:cxn ang="0">
                <a:pos x="connsiteX0" y="connsiteY0"/>
              </a:cxn>
              <a:cxn ang="0">
                <a:pos x="connsiteX1" y="connsiteY1"/>
              </a:cxn>
              <a:cxn ang="0">
                <a:pos x="connsiteX2" y="connsiteY2"/>
              </a:cxn>
              <a:cxn ang="0">
                <a:pos x="connsiteX3" y="connsiteY3"/>
              </a:cxn>
            </a:cxnLst>
            <a:rect l="l" t="t" r="r" b="b"/>
            <a:pathLst>
              <a:path w="3048000" h="2205038">
                <a:moveTo>
                  <a:pt x="0" y="0"/>
                </a:moveTo>
                <a:lnTo>
                  <a:pt x="3048000" y="0"/>
                </a:lnTo>
                <a:lnTo>
                  <a:pt x="3048000" y="2205038"/>
                </a:lnTo>
                <a:lnTo>
                  <a:pt x="0" y="2205038"/>
                </a:lnTo>
                <a:close/>
              </a:path>
            </a:pathLst>
          </a:custGeom>
        </p:spPr>
        <p:txBody>
          <a:bodyPr wrap="square">
            <a:noAutofit/>
          </a:bodyPr>
          <a:lstStyle/>
          <a:p>
            <a:endParaRPr lang="en-ID"/>
          </a:p>
        </p:txBody>
      </p:sp>
      <p:sp>
        <p:nvSpPr>
          <p:cNvPr id="15" name="Picture Placeholder 14">
            <a:extLst>
              <a:ext uri="{FF2B5EF4-FFF2-40B4-BE49-F238E27FC236}">
                <a16:creationId xmlns:a16="http://schemas.microsoft.com/office/drawing/2014/main" id="{279B0D80-B831-4C4B-97C4-076BD1AF2BBA}"/>
              </a:ext>
            </a:extLst>
          </p:cNvPr>
          <p:cNvSpPr>
            <a:spLocks noGrp="1"/>
          </p:cNvSpPr>
          <p:nvPr>
            <p:ph type="pic" sz="quarter" idx="14"/>
          </p:nvPr>
        </p:nvSpPr>
        <p:spPr>
          <a:xfrm>
            <a:off x="9144000" y="3976688"/>
            <a:ext cx="3048000" cy="2205037"/>
          </a:xfrm>
          <a:custGeom>
            <a:avLst/>
            <a:gdLst>
              <a:gd name="connsiteX0" fmla="*/ 0 w 3048000"/>
              <a:gd name="connsiteY0" fmla="*/ 0 h 2205037"/>
              <a:gd name="connsiteX1" fmla="*/ 3048000 w 3048000"/>
              <a:gd name="connsiteY1" fmla="*/ 0 h 2205037"/>
              <a:gd name="connsiteX2" fmla="*/ 3048000 w 3048000"/>
              <a:gd name="connsiteY2" fmla="*/ 2205037 h 2205037"/>
              <a:gd name="connsiteX3" fmla="*/ 0 w 3048000"/>
              <a:gd name="connsiteY3" fmla="*/ 2205037 h 2205037"/>
            </a:gdLst>
            <a:ahLst/>
            <a:cxnLst>
              <a:cxn ang="0">
                <a:pos x="connsiteX0" y="connsiteY0"/>
              </a:cxn>
              <a:cxn ang="0">
                <a:pos x="connsiteX1" y="connsiteY1"/>
              </a:cxn>
              <a:cxn ang="0">
                <a:pos x="connsiteX2" y="connsiteY2"/>
              </a:cxn>
              <a:cxn ang="0">
                <a:pos x="connsiteX3" y="connsiteY3"/>
              </a:cxn>
            </a:cxnLst>
            <a:rect l="l" t="t" r="r" b="b"/>
            <a:pathLst>
              <a:path w="3048000" h="2205037">
                <a:moveTo>
                  <a:pt x="0" y="0"/>
                </a:moveTo>
                <a:lnTo>
                  <a:pt x="3048000" y="0"/>
                </a:lnTo>
                <a:lnTo>
                  <a:pt x="3048000" y="2205037"/>
                </a:lnTo>
                <a:lnTo>
                  <a:pt x="0" y="2205037"/>
                </a:lnTo>
                <a:close/>
              </a:path>
            </a:pathLst>
          </a:custGeom>
        </p:spPr>
        <p:txBody>
          <a:bodyPr wrap="square">
            <a:noAutofit/>
          </a:bodyPr>
          <a:lstStyle/>
          <a:p>
            <a:endParaRPr lang="en-ID"/>
          </a:p>
        </p:txBody>
      </p:sp>
    </p:spTree>
    <p:extLst>
      <p:ext uri="{BB962C8B-B14F-4D97-AF65-F5344CB8AC3E}">
        <p14:creationId xmlns:p14="http://schemas.microsoft.com/office/powerpoint/2010/main" val="272065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nodePh="1">
                                  <p:stCondLst>
                                    <p:cond delay="0"/>
                                  </p:stCondLst>
                                  <p:endCondLst>
                                    <p:cond evt="begin" delay="0">
                                      <p:tn val="9"/>
                                    </p:cond>
                                  </p:end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750" fill="hold"/>
                                        <p:tgtEl>
                                          <p:spTgt spid="12"/>
                                        </p:tgtEl>
                                        <p:attrNameLst>
                                          <p:attrName>ppt_x</p:attrName>
                                        </p:attrNameLst>
                                      </p:cBhvr>
                                      <p:tavLst>
                                        <p:tav tm="0">
                                          <p:val>
                                            <p:strVal val="0-#ppt_w/2"/>
                                          </p:val>
                                        </p:tav>
                                        <p:tav tm="100000">
                                          <p:val>
                                            <p:strVal val="#ppt_x"/>
                                          </p:val>
                                        </p:tav>
                                      </p:tavLst>
                                    </p:anim>
                                    <p:anim calcmode="lin" valueType="num">
                                      <p:cBhvr additive="base">
                                        <p:cTn id="12" dur="75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750" fill="hold"/>
                                        <p:tgtEl>
                                          <p:spTgt spid="14"/>
                                        </p:tgtEl>
                                        <p:attrNameLst>
                                          <p:attrName>ppt_x</p:attrName>
                                        </p:attrNameLst>
                                      </p:cBhvr>
                                      <p:tavLst>
                                        <p:tav tm="0">
                                          <p:val>
                                            <p:strVal val="1+#ppt_w/2"/>
                                          </p:val>
                                        </p:tav>
                                        <p:tav tm="100000">
                                          <p:val>
                                            <p:strVal val="#ppt_x"/>
                                          </p:val>
                                        </p:tav>
                                      </p:tavLst>
                                    </p:anim>
                                    <p:anim calcmode="lin" valueType="num">
                                      <p:cBhvr additive="base">
                                        <p:cTn id="16" dur="750" fill="hold"/>
                                        <p:tgtEl>
                                          <p:spTgt spid="14"/>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nodePh="1">
                                  <p:stCondLst>
                                    <p:cond delay="0"/>
                                  </p:stCondLst>
                                  <p:endCondLst>
                                    <p:cond evt="begin" delay="0">
                                      <p:tn val="17"/>
                                    </p:cond>
                                  </p:end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1+#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3" grpId="0"/>
      <p:bldP spid="1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7" name="Picture Placeholder 6"/>
          <p:cNvSpPr>
            <a:spLocks noGrp="1"/>
          </p:cNvSpPr>
          <p:nvPr>
            <p:ph type="pic" sz="quarter" idx="11"/>
          </p:nvPr>
        </p:nvSpPr>
        <p:spPr>
          <a:xfrm>
            <a:off x="4267200" y="4702175"/>
            <a:ext cx="1871663" cy="1495425"/>
          </a:xfrm>
          <a:prstGeom prst="rect">
            <a:avLst/>
          </a:prstGeom>
        </p:spPr>
        <p:txBody>
          <a:bodyPr/>
          <a:lstStyle/>
          <a:p>
            <a:endParaRPr lang="id-ID"/>
          </a:p>
        </p:txBody>
      </p:sp>
      <p:sp>
        <p:nvSpPr>
          <p:cNvPr id="8" name="Picture Placeholder 6"/>
          <p:cNvSpPr>
            <a:spLocks noGrp="1"/>
          </p:cNvSpPr>
          <p:nvPr>
            <p:ph type="pic" sz="quarter" idx="12"/>
          </p:nvPr>
        </p:nvSpPr>
        <p:spPr>
          <a:xfrm>
            <a:off x="6574971" y="4702175"/>
            <a:ext cx="1871663" cy="1495425"/>
          </a:xfrm>
          <a:prstGeom prst="rect">
            <a:avLst/>
          </a:prstGeom>
        </p:spPr>
        <p:txBody>
          <a:bodyPr/>
          <a:lstStyle/>
          <a:p>
            <a:endParaRPr lang="id-ID"/>
          </a:p>
        </p:txBody>
      </p:sp>
      <p:sp>
        <p:nvSpPr>
          <p:cNvPr id="3" name="Picture Placeholder 3">
            <a:extLst>
              <a:ext uri="{FF2B5EF4-FFF2-40B4-BE49-F238E27FC236}">
                <a16:creationId xmlns:a16="http://schemas.microsoft.com/office/drawing/2014/main" id="{567D6699-ABA5-4267-99DE-1054486D11DE}"/>
              </a:ext>
            </a:extLst>
          </p:cNvPr>
          <p:cNvSpPr>
            <a:spLocks noGrp="1"/>
          </p:cNvSpPr>
          <p:nvPr>
            <p:ph type="pic" sz="quarter" idx="10"/>
          </p:nvPr>
        </p:nvSpPr>
        <p:spPr>
          <a:xfrm>
            <a:off x="0" y="0"/>
            <a:ext cx="3600450" cy="6858000"/>
          </a:xfrm>
          <a:prstGeom prst="rect">
            <a:avLst/>
          </a:prstGeom>
        </p:spPr>
        <p:txBody>
          <a:bodyPr/>
          <a:lstStyle>
            <a:lvl1pPr>
              <a:defRPr sz="1000"/>
            </a:lvl1pPr>
          </a:lstStyle>
          <a:p>
            <a:endParaRPr lang="en-US"/>
          </a:p>
        </p:txBody>
      </p:sp>
      <p:sp>
        <p:nvSpPr>
          <p:cNvPr id="9" name="Text Placeholder 6"/>
          <p:cNvSpPr>
            <a:spLocks noGrp="1"/>
          </p:cNvSpPr>
          <p:nvPr>
            <p:ph type="body" sz="quarter" idx="13"/>
          </p:nvPr>
        </p:nvSpPr>
        <p:spPr>
          <a:xfrm>
            <a:off x="5129552" y="767298"/>
            <a:ext cx="4762500"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704570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ppt_x"/>
                                          </p:val>
                                        </p:tav>
                                        <p:tav tm="100000">
                                          <p:val>
                                            <p:strVal val="#ppt_x"/>
                                          </p:val>
                                        </p:tav>
                                      </p:tavLst>
                                    </p:anim>
                                    <p:anim calcmode="lin" valueType="num">
                                      <p:cBhvr additive="base">
                                        <p:cTn id="12" dur="75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2" decel="100000" fill="hold" grpId="0" nodeType="withEffect" nodePh="1">
                                  <p:stCondLst>
                                    <p:cond delay="250"/>
                                  </p:stCondLst>
                                  <p:endCondLst>
                                    <p:cond evt="begin" delay="0">
                                      <p:tn val="17"/>
                                    </p:cond>
                                  </p:endCondLst>
                                  <p:childTnLst>
                                    <p:set>
                                      <p:cBhvr>
                                        <p:cTn id="18" dur="1" fill="hold">
                                          <p:stCondLst>
                                            <p:cond delay="0"/>
                                          </p:stCondLst>
                                        </p:cTn>
                                        <p:tgtEl>
                                          <p:spTgt spid="9">
                                            <p:txEl>
                                              <p:pRg st="0" end="0"/>
                                            </p:txEl>
                                          </p:spTgt>
                                        </p:tgtEl>
                                        <p:attrNameLst>
                                          <p:attrName>style.visibility</p:attrName>
                                        </p:attrNameLst>
                                      </p:cBhvr>
                                      <p:to>
                                        <p:strVal val="visible"/>
                                      </p:to>
                                    </p:set>
                                    <p:anim calcmode="lin" valueType="num">
                                      <p:cBhvr additive="base">
                                        <p:cTn id="19" dur="750" fill="hold"/>
                                        <p:tgtEl>
                                          <p:spTgt spid="9">
                                            <p:txEl>
                                              <p:pRg st="0" end="0"/>
                                            </p:txEl>
                                          </p:spTgt>
                                        </p:tgtEl>
                                        <p:attrNameLst>
                                          <p:attrName>ppt_x</p:attrName>
                                        </p:attrNameLst>
                                      </p:cBhvr>
                                      <p:tavLst>
                                        <p:tav tm="0">
                                          <p:val>
                                            <p:strVal val="1+#ppt_w/2"/>
                                          </p:val>
                                        </p:tav>
                                        <p:tav tm="100000">
                                          <p:val>
                                            <p:strVal val="#ppt_x"/>
                                          </p:val>
                                        </p:tav>
                                      </p:tavLst>
                                    </p:anim>
                                    <p:anim calcmode="lin" valueType="num">
                                      <p:cBhvr additive="base">
                                        <p:cTn id="20" dur="750" fill="hold"/>
                                        <p:tgtEl>
                                          <p:spTgt spid="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P spid="9" grpId="0" build="p">
        <p:tmplLst>
          <p:tmpl lvl="1">
            <p:tnLst>
              <p:par>
                <p:cTn presetID="2" presetClass="entr" presetSubtype="2" decel="100000" fill="hold" nodeType="withEffect" nodePh="1">
                  <p:stCondLst>
                    <p:cond delay="250"/>
                  </p:stCondLst>
                  <p:endCondLst>
                    <p:cond delay="0"/>
                  </p:endCondLst>
                  <p:childTnLst>
                    <p:set>
                      <p:cBhvr>
                        <p:cTn dur="1" fill="hold">
                          <p:stCondLst>
                            <p:cond delay="0"/>
                          </p:stCondLst>
                        </p:cTn>
                        <p:tgtEl>
                          <p:spTgt spid="9"/>
                        </p:tgtEl>
                        <p:attrNameLst>
                          <p:attrName>style.visibility</p:attrName>
                        </p:attrNameLst>
                      </p:cBhvr>
                      <p:to>
                        <p:strVal val="visible"/>
                      </p:to>
                    </p:set>
                    <p:anim calcmode="lin" valueType="num">
                      <p:cBhvr additive="base">
                        <p:cTn dur="750" fill="hold"/>
                        <p:tgtEl>
                          <p:spTgt spid="9"/>
                        </p:tgtEl>
                        <p:attrNameLst>
                          <p:attrName>ppt_x</p:attrName>
                        </p:attrNameLst>
                      </p:cBhvr>
                      <p:tavLst>
                        <p:tav tm="0">
                          <p:val>
                            <p:strVal val="1+#ppt_w/2"/>
                          </p:val>
                        </p:tav>
                        <p:tav tm="100000">
                          <p:val>
                            <p:strVal val="#ppt_x"/>
                          </p:val>
                        </p:tav>
                      </p:tavLst>
                    </p:anim>
                    <p:anim calcmode="lin" valueType="num">
                      <p:cBhvr additive="base">
                        <p:cTn dur="750" fill="hold"/>
                        <p:tgtEl>
                          <p:spTgt spid="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Picture Placeholder 4"/>
          <p:cNvSpPr>
            <a:spLocks noGrp="1"/>
          </p:cNvSpPr>
          <p:nvPr>
            <p:ph type="pic" sz="quarter" idx="10"/>
          </p:nvPr>
        </p:nvSpPr>
        <p:spPr>
          <a:xfrm>
            <a:off x="0" y="900113"/>
            <a:ext cx="11129963" cy="3257550"/>
          </a:xfrm>
          <a:prstGeom prst="rect">
            <a:avLst/>
          </a:prstGeom>
          <a:noFill/>
        </p:spPr>
        <p:txBody>
          <a:bodyPr/>
          <a:lstStyle/>
          <a:p>
            <a:endParaRPr lang="id-ID" dirty="0"/>
          </a:p>
        </p:txBody>
      </p:sp>
      <p:sp>
        <p:nvSpPr>
          <p:cNvPr id="4" name="Text Placeholder 6"/>
          <p:cNvSpPr>
            <a:spLocks noGrp="1"/>
          </p:cNvSpPr>
          <p:nvPr>
            <p:ph type="body" sz="quarter" idx="13"/>
          </p:nvPr>
        </p:nvSpPr>
        <p:spPr>
          <a:xfrm>
            <a:off x="4767601" y="4424898"/>
            <a:ext cx="6362361" cy="890052"/>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3894969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0-#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nodePh="1">
                                  <p:stCondLst>
                                    <p:cond delay="25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5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12" dur="7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2" decel="100000" fill="hold" nodeType="withEffect" nodePh="1">
                  <p:stCondLst>
                    <p:cond delay="250"/>
                  </p:stCondLst>
                  <p:endCondLst>
                    <p:cond delay="0"/>
                  </p:end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1+#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76275" y="570340"/>
            <a:ext cx="10839450" cy="573820"/>
          </a:xfrm>
          <a:prstGeom prst="rect">
            <a:avLst/>
          </a:prstGeom>
        </p:spPr>
        <p:txBody>
          <a:bodyPr anchor="ctr"/>
          <a:lstStyle>
            <a:lvl1pPr marL="0" indent="0" algn="ctr">
              <a:buNone/>
              <a:defRPr sz="3200" b="1">
                <a:solidFill>
                  <a:schemeClr val="tx1">
                    <a:lumMod val="90000"/>
                    <a:lumOff val="10000"/>
                  </a:schemeClr>
                </a:solidFill>
                <a:latin typeface="+mj-lt"/>
              </a:defRPr>
            </a:lvl1pPr>
          </a:lstStyle>
          <a:p>
            <a:pPr lvl="0"/>
            <a:endParaRPr lang="en-US" dirty="0"/>
          </a:p>
        </p:txBody>
      </p:sp>
      <p:sp>
        <p:nvSpPr>
          <p:cNvPr id="3" name="Picture Placeholder 2"/>
          <p:cNvSpPr>
            <a:spLocks noGrp="1"/>
          </p:cNvSpPr>
          <p:nvPr>
            <p:ph type="pic" sz="quarter" idx="11"/>
          </p:nvPr>
        </p:nvSpPr>
        <p:spPr>
          <a:xfrm>
            <a:off x="1104900" y="2133600"/>
            <a:ext cx="2489200" cy="2438400"/>
          </a:xfrm>
          <a:prstGeom prst="rect">
            <a:avLst/>
          </a:prstGeom>
        </p:spPr>
        <p:txBody>
          <a:bodyPr/>
          <a:lstStyle/>
          <a:p>
            <a:endParaRPr lang="id-ID"/>
          </a:p>
        </p:txBody>
      </p:sp>
      <p:sp>
        <p:nvSpPr>
          <p:cNvPr id="5" name="Picture Placeholder 2"/>
          <p:cNvSpPr>
            <a:spLocks noGrp="1"/>
          </p:cNvSpPr>
          <p:nvPr>
            <p:ph type="pic" sz="quarter" idx="12"/>
          </p:nvPr>
        </p:nvSpPr>
        <p:spPr>
          <a:xfrm>
            <a:off x="4819650" y="2133600"/>
            <a:ext cx="2489200" cy="2438400"/>
          </a:xfrm>
          <a:prstGeom prst="rect">
            <a:avLst/>
          </a:prstGeom>
        </p:spPr>
        <p:txBody>
          <a:bodyPr/>
          <a:lstStyle/>
          <a:p>
            <a:endParaRPr lang="id-ID"/>
          </a:p>
        </p:txBody>
      </p:sp>
      <p:sp>
        <p:nvSpPr>
          <p:cNvPr id="6" name="Picture Placeholder 2"/>
          <p:cNvSpPr>
            <a:spLocks noGrp="1"/>
          </p:cNvSpPr>
          <p:nvPr>
            <p:ph type="pic" sz="quarter" idx="13"/>
          </p:nvPr>
        </p:nvSpPr>
        <p:spPr>
          <a:xfrm>
            <a:off x="8534400" y="2133600"/>
            <a:ext cx="2489200" cy="2438400"/>
          </a:xfrm>
          <a:prstGeom prst="rect">
            <a:avLst/>
          </a:prstGeom>
        </p:spPr>
        <p:txBody>
          <a:bodyPr/>
          <a:lstStyle/>
          <a:p>
            <a:endParaRPr lang="id-ID"/>
          </a:p>
        </p:txBody>
      </p:sp>
    </p:spTree>
    <p:extLst>
      <p:ext uri="{BB962C8B-B14F-4D97-AF65-F5344CB8AC3E}">
        <p14:creationId xmlns:p14="http://schemas.microsoft.com/office/powerpoint/2010/main" val="2792346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nodePh="1">
                                  <p:stCondLst>
                                    <p:cond delay="0"/>
                                  </p:stCondLst>
                                  <p:endCondLst>
                                    <p:cond evt="begin" delay="0">
                                      <p:tn val="9"/>
                                    </p:cond>
                                  </p:end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ppt_x"/>
                                          </p:val>
                                        </p:tav>
                                        <p:tav tm="100000">
                                          <p:val>
                                            <p:strVal val="#ppt_x"/>
                                          </p:val>
                                        </p:tav>
                                      </p:tavLst>
                                    </p:anim>
                                    <p:anim calcmode="lin" valueType="num">
                                      <p:cBhvr additive="base">
                                        <p:cTn id="12" dur="75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nodePh="1">
                                  <p:stCondLst>
                                    <p:cond delay="0"/>
                                  </p:stCondLst>
                                  <p:endCondLst>
                                    <p:cond evt="begin" delay="0">
                                      <p:tn val="13"/>
                                    </p:cond>
                                  </p:end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750" fill="hold"/>
                                        <p:tgtEl>
                                          <p:spTgt spid="6"/>
                                        </p:tgtEl>
                                        <p:attrNameLst>
                                          <p:attrName>ppt_x</p:attrName>
                                        </p:attrNameLst>
                                      </p:cBhvr>
                                      <p:tavLst>
                                        <p:tav tm="0">
                                          <p:val>
                                            <p:strVal val="#ppt_x"/>
                                          </p:val>
                                        </p:tav>
                                        <p:tav tm="100000">
                                          <p:val>
                                            <p:strVal val="#ppt_x"/>
                                          </p:val>
                                        </p:tav>
                                      </p:tavLst>
                                    </p:anim>
                                    <p:anim calcmode="lin" valueType="num">
                                      <p:cBhvr additive="base">
                                        <p:cTn id="16"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5"/>
          <p:cNvSpPr>
            <a:spLocks noGrp="1"/>
          </p:cNvSpPr>
          <p:nvPr>
            <p:ph type="pic" sz="quarter" idx="19"/>
          </p:nvPr>
        </p:nvSpPr>
        <p:spPr>
          <a:xfrm>
            <a:off x="7043419" y="1879600"/>
            <a:ext cx="3734648" cy="2868083"/>
          </a:xfrm>
          <a:custGeom>
            <a:avLst/>
            <a:gdLst>
              <a:gd name="connsiteX0" fmla="*/ 0 w 3721948"/>
              <a:gd name="connsiteY0" fmla="*/ 0 h 2868083"/>
              <a:gd name="connsiteX1" fmla="*/ 3721948 w 3721948"/>
              <a:gd name="connsiteY1" fmla="*/ 0 h 2868083"/>
              <a:gd name="connsiteX2" fmla="*/ 3721948 w 3721948"/>
              <a:gd name="connsiteY2" fmla="*/ 2868083 h 2868083"/>
              <a:gd name="connsiteX3" fmla="*/ 0 w 3721948"/>
              <a:gd name="connsiteY3" fmla="*/ 2868083 h 2868083"/>
              <a:gd name="connsiteX4" fmla="*/ 0 w 3721948"/>
              <a:gd name="connsiteY4" fmla="*/ 0 h 2868083"/>
              <a:gd name="connsiteX0" fmla="*/ 0 w 3721948"/>
              <a:gd name="connsiteY0" fmla="*/ 0 h 2868083"/>
              <a:gd name="connsiteX1" fmla="*/ 3721948 w 3721948"/>
              <a:gd name="connsiteY1" fmla="*/ 0 h 2868083"/>
              <a:gd name="connsiteX2" fmla="*/ 3252048 w 3721948"/>
              <a:gd name="connsiteY2" fmla="*/ 2868083 h 2868083"/>
              <a:gd name="connsiteX3" fmla="*/ 0 w 3721948"/>
              <a:gd name="connsiteY3" fmla="*/ 2868083 h 2868083"/>
              <a:gd name="connsiteX4" fmla="*/ 0 w 3721948"/>
              <a:gd name="connsiteY4" fmla="*/ 0 h 2868083"/>
              <a:gd name="connsiteX0" fmla="*/ 482600 w 3721948"/>
              <a:gd name="connsiteY0" fmla="*/ 431800 h 2868083"/>
              <a:gd name="connsiteX1" fmla="*/ 3721948 w 3721948"/>
              <a:gd name="connsiteY1" fmla="*/ 0 h 2868083"/>
              <a:gd name="connsiteX2" fmla="*/ 3252048 w 3721948"/>
              <a:gd name="connsiteY2" fmla="*/ 2868083 h 2868083"/>
              <a:gd name="connsiteX3" fmla="*/ 0 w 3721948"/>
              <a:gd name="connsiteY3" fmla="*/ 2868083 h 2868083"/>
              <a:gd name="connsiteX4" fmla="*/ 482600 w 3721948"/>
              <a:gd name="connsiteY4" fmla="*/ 431800 h 2868083"/>
              <a:gd name="connsiteX0" fmla="*/ 482600 w 3734648"/>
              <a:gd name="connsiteY0" fmla="*/ 431800 h 2868083"/>
              <a:gd name="connsiteX1" fmla="*/ 3734648 w 3734648"/>
              <a:gd name="connsiteY1" fmla="*/ 0 h 2868083"/>
              <a:gd name="connsiteX2" fmla="*/ 3252048 w 3734648"/>
              <a:gd name="connsiteY2" fmla="*/ 2868083 h 2868083"/>
              <a:gd name="connsiteX3" fmla="*/ 0 w 3734648"/>
              <a:gd name="connsiteY3" fmla="*/ 2868083 h 2868083"/>
              <a:gd name="connsiteX4" fmla="*/ 482600 w 3734648"/>
              <a:gd name="connsiteY4" fmla="*/ 431800 h 2868083"/>
              <a:gd name="connsiteX0" fmla="*/ 482600 w 3734648"/>
              <a:gd name="connsiteY0" fmla="*/ 431800 h 2868083"/>
              <a:gd name="connsiteX1" fmla="*/ 3734648 w 3734648"/>
              <a:gd name="connsiteY1" fmla="*/ 0 h 2868083"/>
              <a:gd name="connsiteX2" fmla="*/ 3252048 w 3734648"/>
              <a:gd name="connsiteY2" fmla="*/ 2849033 h 2868083"/>
              <a:gd name="connsiteX3" fmla="*/ 0 w 3734648"/>
              <a:gd name="connsiteY3" fmla="*/ 2868083 h 2868083"/>
              <a:gd name="connsiteX4" fmla="*/ 482600 w 3734648"/>
              <a:gd name="connsiteY4" fmla="*/ 431800 h 2868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4648" h="2868083">
                <a:moveTo>
                  <a:pt x="482600" y="431800"/>
                </a:moveTo>
                <a:lnTo>
                  <a:pt x="3734648" y="0"/>
                </a:lnTo>
                <a:lnTo>
                  <a:pt x="3252048" y="2849033"/>
                </a:lnTo>
                <a:lnTo>
                  <a:pt x="0" y="2868083"/>
                </a:lnTo>
                <a:lnTo>
                  <a:pt x="482600" y="431800"/>
                </a:lnTo>
                <a:close/>
              </a:path>
            </a:pathLst>
          </a:custGeom>
          <a:noFill/>
          <a:effectLst>
            <a:outerShdw blurRad="571500" dist="254000" dir="5400000" sx="90000" sy="90000" algn="ctr" rotWithShape="0">
              <a:prstClr val="black">
                <a:alpha val="30000"/>
              </a:prstClr>
            </a:outerShdw>
          </a:effectLst>
        </p:spPr>
        <p:txBody>
          <a:bodyPr vert="horz"/>
          <a:lstStyle>
            <a:lvl1pPr>
              <a:defRPr lang="en-US" dirty="0"/>
            </a:lvl1pPr>
          </a:lstStyle>
          <a:p>
            <a:endParaRPr lang="en-US" dirty="0"/>
          </a:p>
        </p:txBody>
      </p:sp>
      <p:sp>
        <p:nvSpPr>
          <p:cNvPr id="4" name="Text Placeholder 6"/>
          <p:cNvSpPr>
            <a:spLocks noGrp="1"/>
          </p:cNvSpPr>
          <p:nvPr>
            <p:ph type="body" sz="quarter" idx="13"/>
          </p:nvPr>
        </p:nvSpPr>
        <p:spPr>
          <a:xfrm>
            <a:off x="1014752" y="1879600"/>
            <a:ext cx="4395448"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268430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8" decel="100000" fill="hold" grpId="0" nodeType="withEffect" nodePh="1">
                                  <p:stCondLst>
                                    <p:cond delay="250"/>
                                  </p:stCondLst>
                                  <p:endCondLst>
                                    <p:cond evt="begin" delay="0">
                                      <p:tn val="9"/>
                                    </p:cond>
                                  </p:end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7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2" dur="7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6" name="Picture Placeholder 5"/>
          <p:cNvSpPr>
            <a:spLocks noGrp="1"/>
          </p:cNvSpPr>
          <p:nvPr>
            <p:ph type="pic" sz="quarter" idx="14"/>
          </p:nvPr>
        </p:nvSpPr>
        <p:spPr>
          <a:xfrm>
            <a:off x="5981700" y="1485900"/>
            <a:ext cx="5143500" cy="2895600"/>
          </a:xfrm>
          <a:prstGeom prst="rect">
            <a:avLst/>
          </a:prstGeom>
        </p:spPr>
        <p:txBody>
          <a:bodyPr/>
          <a:lstStyle/>
          <a:p>
            <a:endParaRPr lang="id-ID"/>
          </a:p>
        </p:txBody>
      </p:sp>
      <p:sp>
        <p:nvSpPr>
          <p:cNvPr id="4" name="Text Placeholder 6"/>
          <p:cNvSpPr>
            <a:spLocks noGrp="1"/>
          </p:cNvSpPr>
          <p:nvPr>
            <p:ph type="body" sz="quarter" idx="13"/>
          </p:nvPr>
        </p:nvSpPr>
        <p:spPr>
          <a:xfrm>
            <a:off x="995702" y="1562100"/>
            <a:ext cx="4204948" cy="1371600"/>
          </a:xfrm>
          <a:prstGeom prst="rect">
            <a:avLst/>
          </a:prstGeom>
        </p:spPr>
        <p:txBody>
          <a:bodyPr anchor="ctr"/>
          <a:lstStyle>
            <a:lvl1pPr marL="0" indent="0" algn="l">
              <a:buNone/>
              <a:defRPr sz="3200" b="1">
                <a:solidFill>
                  <a:schemeClr val="tx1">
                    <a:lumMod val="90000"/>
                    <a:lumOff val="10000"/>
                  </a:schemeClr>
                </a:solidFill>
                <a:latin typeface="+mj-lt"/>
              </a:defRPr>
            </a:lvl1pPr>
          </a:lstStyle>
          <a:p>
            <a:pPr lvl="0"/>
            <a:endParaRPr lang="en-US" dirty="0"/>
          </a:p>
        </p:txBody>
      </p:sp>
    </p:spTree>
    <p:extLst>
      <p:ext uri="{BB962C8B-B14F-4D97-AF65-F5344CB8AC3E}">
        <p14:creationId xmlns:p14="http://schemas.microsoft.com/office/powerpoint/2010/main" val="123885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decel="100000" fill="hold" grpId="0" nodeType="withEffect" nodePh="1">
                                  <p:stCondLst>
                                    <p:cond delay="250"/>
                                  </p:stCondLst>
                                  <p:endCondLst>
                                    <p:cond evt="begin" delay="0">
                                      <p:tn val="10"/>
                                    </p:cond>
                                  </p:end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75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3" dur="75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build="p">
        <p:tmplLst>
          <p:tmpl lvl="1">
            <p:tnLst>
              <p:par>
                <p:cTn presetID="2" presetClass="entr" presetSubtype="8" decel="100000" fill="hold" nodeType="withEffect" nodePh="1">
                  <p:stCondLst>
                    <p:cond delay="250"/>
                  </p:stCondLst>
                  <p:endCondLst>
                    <p:cond delay="0"/>
                  </p:endCondLst>
                  <p:childTnLst>
                    <p:set>
                      <p:cBhvr>
                        <p:cTn dur="1" fill="hold">
                          <p:stCondLst>
                            <p:cond delay="0"/>
                          </p:stCondLst>
                        </p:cTn>
                        <p:tgtEl>
                          <p:spTgt spid="4"/>
                        </p:tgtEl>
                        <p:attrNameLst>
                          <p:attrName>style.visibility</p:attrName>
                        </p:attrNameLst>
                      </p:cBhvr>
                      <p:to>
                        <p:strVal val="visible"/>
                      </p:to>
                    </p:set>
                    <p:anim calcmode="lin" valueType="num">
                      <p:cBhvr additive="base">
                        <p:cTn dur="750" fill="hold"/>
                        <p:tgtEl>
                          <p:spTgt spid="4"/>
                        </p:tgtEl>
                        <p:attrNameLst>
                          <p:attrName>ppt_x</p:attrName>
                        </p:attrNameLst>
                      </p:cBhvr>
                      <p:tavLst>
                        <p:tav tm="0">
                          <p:val>
                            <p:strVal val="0-#ppt_w/2"/>
                          </p:val>
                        </p:tav>
                        <p:tav tm="100000">
                          <p:val>
                            <p:strVal val="#ppt_x"/>
                          </p:val>
                        </p:tav>
                      </p:tavLst>
                    </p:anim>
                    <p:anim calcmode="lin" valueType="num">
                      <p:cBhvr additive="base">
                        <p:cTn dur="750" fill="hold"/>
                        <p:tgtEl>
                          <p:spTgt spid="4"/>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710213"/>
      </p:ext>
    </p:extLst>
  </p:cSld>
  <p:clrMap bg1="lt1" tx1="dk1" bg2="lt2" tx2="dk2" accent1="accent1" accent2="accent2" accent3="accent3" accent4="accent4" accent5="accent5" accent6="accent6" hlink="hlink" folHlink="folHlink"/>
  <p:sldLayoutIdLst>
    <p:sldLayoutId id="2147483650" r:id="rId1"/>
    <p:sldLayoutId id="2147483653" r:id="rId2"/>
    <p:sldLayoutId id="2147483649" r:id="rId3"/>
    <p:sldLayoutId id="2147483691" r:id="rId4"/>
    <p:sldLayoutId id="2147483681" r:id="rId5"/>
    <p:sldLayoutId id="2147483682" r:id="rId6"/>
    <p:sldLayoutId id="2147483676" r:id="rId7"/>
    <p:sldLayoutId id="2147483685" r:id="rId8"/>
    <p:sldLayoutId id="2147483687" r:id="rId9"/>
    <p:sldLayoutId id="2147483686" r:id="rId10"/>
    <p:sldLayoutId id="2147483678" r:id="rId11"/>
    <p:sldLayoutId id="2147483679" r:id="rId12"/>
    <p:sldLayoutId id="2147483689" r:id="rId13"/>
    <p:sldLayoutId id="2147483688" r:id="rId14"/>
    <p:sldLayoutId id="2147483675" r:id="rId15"/>
    <p:sldLayoutId id="2147483672" r:id="rId16"/>
    <p:sldLayoutId id="2147483674" r:id="rId17"/>
    <p:sldLayoutId id="2147483683" r:id="rId18"/>
    <p:sldLayoutId id="2147483677" r:id="rId19"/>
    <p:sldLayoutId id="2147483680" r:id="rId20"/>
    <p:sldLayoutId id="2147483673" r:id="rId21"/>
    <p:sldLayoutId id="2147483684" r:id="rId22"/>
    <p:sldLayoutId id="2147483690"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hyperlink" Target="http://www.wvmatchsurvey.org/" TargetMode="External"/><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2.xml"/><Relationship Id="rId4" Type="http://schemas.openxmlformats.org/officeDocument/2006/relationships/image" Target="../media/image1.emf"/></Relationships>
</file>

<file path=ppt/slides/_rels/slide16.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7.tiff"/><Relationship Id="rId4" Type="http://schemas.openxmlformats.org/officeDocument/2006/relationships/image" Target="../media/image6.tiff"/></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8.jpeg"/><Relationship Id="rId7" Type="http://schemas.openxmlformats.org/officeDocument/2006/relationships/diagramLayout" Target="../diagrams/layout1.xml"/><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diagramData" Target="../diagrams/data1.xml"/><Relationship Id="rId5" Type="http://schemas.openxmlformats.org/officeDocument/2006/relationships/image" Target="../media/image9.jpeg"/><Relationship Id="rId10" Type="http://schemas.microsoft.com/office/2007/relationships/diagramDrawing" Target="../diagrams/drawing1.xml"/><Relationship Id="rId4" Type="http://schemas.openxmlformats.org/officeDocument/2006/relationships/image" Target="../media/image1.emf"/><Relationship Id="rId9" Type="http://schemas.openxmlformats.org/officeDocument/2006/relationships/diagramColors" Target="../diagrams/colors1.xml"/></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emf"/><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descr="A picture containing outdoor, mountain, sky, nature&#10;&#10;Description automatically generated">
            <a:extLst>
              <a:ext uri="{FF2B5EF4-FFF2-40B4-BE49-F238E27FC236}">
                <a16:creationId xmlns:a16="http://schemas.microsoft.com/office/drawing/2014/main" id="{72A01CA7-6E7A-6842-A90E-3DFEFB39DD0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8519" r="18519"/>
          <a:stretch>
            <a:fillRect/>
          </a:stretch>
        </p:blipFill>
        <p:spPr/>
      </p:pic>
      <p:sp>
        <p:nvSpPr>
          <p:cNvPr id="15" name="Rectangle 14"/>
          <p:cNvSpPr/>
          <p:nvPr/>
        </p:nvSpPr>
        <p:spPr>
          <a:xfrm>
            <a:off x="0" y="2751709"/>
            <a:ext cx="12192000" cy="2558845"/>
          </a:xfrm>
          <a:prstGeom prst="rect">
            <a:avLst/>
          </a:prstGeom>
          <a:solidFill>
            <a:schemeClr val="bg1">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6" name="Picture 5">
            <a:extLst>
              <a:ext uri="{FF2B5EF4-FFF2-40B4-BE49-F238E27FC236}">
                <a16:creationId xmlns:a16="http://schemas.microsoft.com/office/drawing/2014/main" id="{150F899A-A771-534D-A142-7C333017C7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7079" y="3320472"/>
            <a:ext cx="6693040" cy="1651972"/>
          </a:xfrm>
          <a:prstGeom prst="rect">
            <a:avLst/>
          </a:prstGeom>
        </p:spPr>
      </p:pic>
    </p:spTree>
    <p:extLst>
      <p:ext uri="{BB962C8B-B14F-4D97-AF65-F5344CB8AC3E}">
        <p14:creationId xmlns:p14="http://schemas.microsoft.com/office/powerpoint/2010/main" val="1195772617"/>
      </p:ext>
    </p:extLst>
  </p:cSld>
  <p:clrMapOvr>
    <a:masterClrMapping/>
  </p:clrMapOvr>
  <mc:AlternateContent xmlns:mc="http://schemas.openxmlformats.org/markup-compatibility/2006" xmlns:p14="http://schemas.microsoft.com/office/powerpoint/2010/main">
    <mc:Choice Requires="p14">
      <p:transition spd="slow" p14:dur="1250">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750" fill="hold"/>
                                        <p:tgtEl>
                                          <p:spTgt spid="15"/>
                                        </p:tgtEl>
                                        <p:attrNameLst>
                                          <p:attrName>ppt_x</p:attrName>
                                        </p:attrNameLst>
                                      </p:cBhvr>
                                      <p:tavLst>
                                        <p:tav tm="0">
                                          <p:val>
                                            <p:strVal val="0-#ppt_w/2"/>
                                          </p:val>
                                        </p:tav>
                                        <p:tav tm="100000">
                                          <p:val>
                                            <p:strVal val="#ppt_x"/>
                                          </p:val>
                                        </p:tav>
                                      </p:tavLst>
                                    </p:anim>
                                    <p:anim calcmode="lin" valueType="num">
                                      <p:cBhvr additive="base">
                                        <p:cTn id="8" dur="75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1"/>
          <p:cNvSpPr>
            <a:spLocks/>
          </p:cNvSpPr>
          <p:nvPr/>
        </p:nvSpPr>
        <p:spPr bwMode="auto">
          <a:xfrm>
            <a:off x="3369134" y="2715759"/>
            <a:ext cx="244061" cy="114709"/>
          </a:xfrm>
          <a:custGeom>
            <a:avLst/>
            <a:gdLst>
              <a:gd name="T0" fmla="*/ 15 w 113"/>
              <a:gd name="T1" fmla="*/ 21 h 53"/>
              <a:gd name="T2" fmla="*/ 8 w 113"/>
              <a:gd name="T3" fmla="*/ 23 h 53"/>
              <a:gd name="T4" fmla="*/ 0 w 113"/>
              <a:gd name="T5" fmla="*/ 34 h 53"/>
              <a:gd name="T6" fmla="*/ 11 w 113"/>
              <a:gd name="T7" fmla="*/ 37 h 53"/>
              <a:gd name="T8" fmla="*/ 46 w 113"/>
              <a:gd name="T9" fmla="*/ 38 h 53"/>
              <a:gd name="T10" fmla="*/ 32 w 113"/>
              <a:gd name="T11" fmla="*/ 43 h 53"/>
              <a:gd name="T12" fmla="*/ 28 w 113"/>
              <a:gd name="T13" fmla="*/ 46 h 53"/>
              <a:gd name="T14" fmla="*/ 32 w 113"/>
              <a:gd name="T15" fmla="*/ 51 h 53"/>
              <a:gd name="T16" fmla="*/ 42 w 113"/>
              <a:gd name="T17" fmla="*/ 52 h 53"/>
              <a:gd name="T18" fmla="*/ 83 w 113"/>
              <a:gd name="T19" fmla="*/ 39 h 53"/>
              <a:gd name="T20" fmla="*/ 104 w 113"/>
              <a:gd name="T21" fmla="*/ 38 h 53"/>
              <a:gd name="T22" fmla="*/ 113 w 113"/>
              <a:gd name="T23" fmla="*/ 24 h 53"/>
              <a:gd name="T24" fmla="*/ 102 w 113"/>
              <a:gd name="T25" fmla="*/ 19 h 53"/>
              <a:gd name="T26" fmla="*/ 88 w 113"/>
              <a:gd name="T27" fmla="*/ 15 h 53"/>
              <a:gd name="T28" fmla="*/ 73 w 113"/>
              <a:gd name="T29" fmla="*/ 6 h 53"/>
              <a:gd name="T30" fmla="*/ 73 w 113"/>
              <a:gd name="T31" fmla="*/ 24 h 53"/>
              <a:gd name="T32" fmla="*/ 74 w 113"/>
              <a:gd name="T33" fmla="*/ 30 h 53"/>
              <a:gd name="T34" fmla="*/ 59 w 113"/>
              <a:gd name="T35" fmla="*/ 26 h 53"/>
              <a:gd name="T36" fmla="*/ 23 w 113"/>
              <a:gd name="T37" fmla="*/ 8 h 53"/>
              <a:gd name="T38" fmla="*/ 9 w 113"/>
              <a:gd name="T39" fmla="*/ 15 h 53"/>
              <a:gd name="T40" fmla="*/ 15 w 113"/>
              <a:gd name="T41" fmla="*/ 2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3" h="53">
                <a:moveTo>
                  <a:pt x="15" y="21"/>
                </a:moveTo>
                <a:cubicBezTo>
                  <a:pt x="13" y="21"/>
                  <a:pt x="11" y="23"/>
                  <a:pt x="8" y="23"/>
                </a:cubicBezTo>
                <a:cubicBezTo>
                  <a:pt x="3" y="25"/>
                  <a:pt x="0" y="31"/>
                  <a:pt x="0" y="34"/>
                </a:cubicBezTo>
                <a:cubicBezTo>
                  <a:pt x="1" y="40"/>
                  <a:pt x="7" y="38"/>
                  <a:pt x="11" y="37"/>
                </a:cubicBezTo>
                <a:cubicBezTo>
                  <a:pt x="23" y="34"/>
                  <a:pt x="35" y="35"/>
                  <a:pt x="46" y="38"/>
                </a:cubicBezTo>
                <a:cubicBezTo>
                  <a:pt x="44" y="45"/>
                  <a:pt x="38" y="42"/>
                  <a:pt x="32" y="43"/>
                </a:cubicBezTo>
                <a:cubicBezTo>
                  <a:pt x="31" y="43"/>
                  <a:pt x="29" y="45"/>
                  <a:pt x="28" y="46"/>
                </a:cubicBezTo>
                <a:cubicBezTo>
                  <a:pt x="27" y="50"/>
                  <a:pt x="31" y="49"/>
                  <a:pt x="32" y="51"/>
                </a:cubicBezTo>
                <a:cubicBezTo>
                  <a:pt x="35" y="53"/>
                  <a:pt x="39" y="52"/>
                  <a:pt x="42" y="52"/>
                </a:cubicBezTo>
                <a:cubicBezTo>
                  <a:pt x="57" y="51"/>
                  <a:pt x="69" y="41"/>
                  <a:pt x="83" y="39"/>
                </a:cubicBezTo>
                <a:cubicBezTo>
                  <a:pt x="90" y="38"/>
                  <a:pt x="97" y="41"/>
                  <a:pt x="104" y="38"/>
                </a:cubicBezTo>
                <a:cubicBezTo>
                  <a:pt x="111" y="35"/>
                  <a:pt x="113" y="30"/>
                  <a:pt x="113" y="24"/>
                </a:cubicBezTo>
                <a:cubicBezTo>
                  <a:pt x="113" y="16"/>
                  <a:pt x="106" y="18"/>
                  <a:pt x="102" y="19"/>
                </a:cubicBezTo>
                <a:cubicBezTo>
                  <a:pt x="95" y="21"/>
                  <a:pt x="92" y="21"/>
                  <a:pt x="88" y="15"/>
                </a:cubicBezTo>
                <a:cubicBezTo>
                  <a:pt x="85" y="10"/>
                  <a:pt x="84" y="0"/>
                  <a:pt x="73" y="6"/>
                </a:cubicBezTo>
                <a:cubicBezTo>
                  <a:pt x="63" y="12"/>
                  <a:pt x="74" y="18"/>
                  <a:pt x="73" y="24"/>
                </a:cubicBezTo>
                <a:cubicBezTo>
                  <a:pt x="72" y="25"/>
                  <a:pt x="78" y="25"/>
                  <a:pt x="74" y="30"/>
                </a:cubicBezTo>
                <a:cubicBezTo>
                  <a:pt x="69" y="29"/>
                  <a:pt x="62" y="29"/>
                  <a:pt x="59" y="26"/>
                </a:cubicBezTo>
                <a:cubicBezTo>
                  <a:pt x="49" y="16"/>
                  <a:pt x="35" y="15"/>
                  <a:pt x="23" y="8"/>
                </a:cubicBezTo>
                <a:cubicBezTo>
                  <a:pt x="14" y="4"/>
                  <a:pt x="12" y="12"/>
                  <a:pt x="9" y="15"/>
                </a:cubicBezTo>
                <a:cubicBezTo>
                  <a:pt x="5" y="19"/>
                  <a:pt x="13" y="18"/>
                  <a:pt x="15" y="21"/>
                </a:cubicBezTo>
                <a:close/>
              </a:path>
            </a:pathLst>
          </a:custGeom>
          <a:solidFill>
            <a:schemeClr val="bg2">
              <a:lumMod val="85000"/>
            </a:schemeClr>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bg2">
                  <a:lumMod val="85000"/>
                </a:schemeClr>
              </a:solidFill>
            </a:endParaRPr>
          </a:p>
        </p:txBody>
      </p:sp>
      <p:sp>
        <p:nvSpPr>
          <p:cNvPr id="34" name="Freeform 33"/>
          <p:cNvSpPr>
            <a:spLocks/>
          </p:cNvSpPr>
          <p:nvPr/>
        </p:nvSpPr>
        <p:spPr bwMode="auto">
          <a:xfrm>
            <a:off x="3244664" y="2687691"/>
            <a:ext cx="148876" cy="75659"/>
          </a:xfrm>
          <a:custGeom>
            <a:avLst/>
            <a:gdLst>
              <a:gd name="T0" fmla="*/ 13 w 69"/>
              <a:gd name="T1" fmla="*/ 32 h 35"/>
              <a:gd name="T2" fmla="*/ 21 w 69"/>
              <a:gd name="T3" fmla="*/ 33 h 35"/>
              <a:gd name="T4" fmla="*/ 39 w 69"/>
              <a:gd name="T5" fmla="*/ 23 h 35"/>
              <a:gd name="T6" fmla="*/ 48 w 69"/>
              <a:gd name="T7" fmla="*/ 22 h 35"/>
              <a:gd name="T8" fmla="*/ 57 w 69"/>
              <a:gd name="T9" fmla="*/ 24 h 35"/>
              <a:gd name="T10" fmla="*/ 68 w 69"/>
              <a:gd name="T11" fmla="*/ 4 h 35"/>
              <a:gd name="T12" fmla="*/ 57 w 69"/>
              <a:gd name="T13" fmla="*/ 4 h 35"/>
              <a:gd name="T14" fmla="*/ 45 w 69"/>
              <a:gd name="T15" fmla="*/ 3 h 35"/>
              <a:gd name="T16" fmla="*/ 35 w 69"/>
              <a:gd name="T17" fmla="*/ 7 h 35"/>
              <a:gd name="T18" fmla="*/ 11 w 69"/>
              <a:gd name="T19" fmla="*/ 22 h 35"/>
              <a:gd name="T20" fmla="*/ 1 w 69"/>
              <a:gd name="T21" fmla="*/ 30 h 35"/>
              <a:gd name="T22" fmla="*/ 13 w 69"/>
              <a:gd name="T23" fmla="*/ 32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9" h="35">
                <a:moveTo>
                  <a:pt x="13" y="32"/>
                </a:moveTo>
                <a:cubicBezTo>
                  <a:pt x="16" y="32"/>
                  <a:pt x="18" y="33"/>
                  <a:pt x="21" y="33"/>
                </a:cubicBezTo>
                <a:cubicBezTo>
                  <a:pt x="29" y="34"/>
                  <a:pt x="37" y="35"/>
                  <a:pt x="39" y="23"/>
                </a:cubicBezTo>
                <a:cubicBezTo>
                  <a:pt x="41" y="12"/>
                  <a:pt x="44" y="16"/>
                  <a:pt x="48" y="22"/>
                </a:cubicBezTo>
                <a:cubicBezTo>
                  <a:pt x="51" y="27"/>
                  <a:pt x="53" y="27"/>
                  <a:pt x="57" y="24"/>
                </a:cubicBezTo>
                <a:cubicBezTo>
                  <a:pt x="64" y="18"/>
                  <a:pt x="69" y="12"/>
                  <a:pt x="68" y="4"/>
                </a:cubicBezTo>
                <a:cubicBezTo>
                  <a:pt x="68" y="0"/>
                  <a:pt x="61" y="1"/>
                  <a:pt x="57" y="4"/>
                </a:cubicBezTo>
                <a:cubicBezTo>
                  <a:pt x="53" y="6"/>
                  <a:pt x="49" y="5"/>
                  <a:pt x="45" y="3"/>
                </a:cubicBezTo>
                <a:cubicBezTo>
                  <a:pt x="41" y="1"/>
                  <a:pt x="38" y="5"/>
                  <a:pt x="35" y="7"/>
                </a:cubicBezTo>
                <a:cubicBezTo>
                  <a:pt x="28" y="13"/>
                  <a:pt x="20" y="19"/>
                  <a:pt x="11" y="22"/>
                </a:cubicBezTo>
                <a:cubicBezTo>
                  <a:pt x="6" y="23"/>
                  <a:pt x="0" y="24"/>
                  <a:pt x="1" y="30"/>
                </a:cubicBezTo>
                <a:cubicBezTo>
                  <a:pt x="2" y="35"/>
                  <a:pt x="9" y="31"/>
                  <a:pt x="13" y="32"/>
                </a:cubicBezTo>
                <a:close/>
              </a:path>
            </a:pathLst>
          </a:custGeom>
          <a:solidFill>
            <a:schemeClr val="bg2">
              <a:lumMod val="85000"/>
            </a:schemeClr>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bg2">
                  <a:lumMod val="85000"/>
                </a:schemeClr>
              </a:solidFill>
            </a:endParaRPr>
          </a:p>
        </p:txBody>
      </p:sp>
      <p:sp>
        <p:nvSpPr>
          <p:cNvPr id="76" name="Freeform 75"/>
          <p:cNvSpPr>
            <a:spLocks/>
          </p:cNvSpPr>
          <p:nvPr/>
        </p:nvSpPr>
        <p:spPr bwMode="auto">
          <a:xfrm>
            <a:off x="3017687" y="3545567"/>
            <a:ext cx="31727" cy="45151"/>
          </a:xfrm>
          <a:custGeom>
            <a:avLst/>
            <a:gdLst>
              <a:gd name="T0" fmla="*/ 4 w 15"/>
              <a:gd name="T1" fmla="*/ 1 h 21"/>
              <a:gd name="T2" fmla="*/ 2 w 15"/>
              <a:gd name="T3" fmla="*/ 8 h 21"/>
              <a:gd name="T4" fmla="*/ 15 w 15"/>
              <a:gd name="T5" fmla="*/ 21 h 21"/>
              <a:gd name="T6" fmla="*/ 12 w 15"/>
              <a:gd name="T7" fmla="*/ 5 h 21"/>
              <a:gd name="T8" fmla="*/ 4 w 15"/>
              <a:gd name="T9" fmla="*/ 1 h 21"/>
            </a:gdLst>
            <a:ahLst/>
            <a:cxnLst>
              <a:cxn ang="0">
                <a:pos x="T0" y="T1"/>
              </a:cxn>
              <a:cxn ang="0">
                <a:pos x="T2" y="T3"/>
              </a:cxn>
              <a:cxn ang="0">
                <a:pos x="T4" y="T5"/>
              </a:cxn>
              <a:cxn ang="0">
                <a:pos x="T6" y="T7"/>
              </a:cxn>
              <a:cxn ang="0">
                <a:pos x="T8" y="T9"/>
              </a:cxn>
            </a:cxnLst>
            <a:rect l="0" t="0" r="r" b="b"/>
            <a:pathLst>
              <a:path w="15" h="21">
                <a:moveTo>
                  <a:pt x="4" y="1"/>
                </a:moveTo>
                <a:cubicBezTo>
                  <a:pt x="0" y="2"/>
                  <a:pt x="0" y="5"/>
                  <a:pt x="2" y="8"/>
                </a:cubicBezTo>
                <a:cubicBezTo>
                  <a:pt x="5" y="14"/>
                  <a:pt x="6" y="20"/>
                  <a:pt x="15" y="21"/>
                </a:cubicBezTo>
                <a:cubicBezTo>
                  <a:pt x="14" y="15"/>
                  <a:pt x="13" y="10"/>
                  <a:pt x="12" y="5"/>
                </a:cubicBezTo>
                <a:cubicBezTo>
                  <a:pt x="11" y="0"/>
                  <a:pt x="7" y="1"/>
                  <a:pt x="4" y="1"/>
                </a:cubicBezTo>
                <a:close/>
              </a:path>
            </a:pathLst>
          </a:custGeom>
          <a:solidFill>
            <a:schemeClr val="bg2">
              <a:lumMod val="85000"/>
            </a:schemeClr>
          </a:solidFill>
          <a:ln w="4763" cap="flat">
            <a:noFill/>
            <a:prstDash val="solid"/>
            <a:miter lim="800000"/>
            <a:headEnd/>
            <a:tailEnd/>
          </a:ln>
          <a:effectLst/>
        </p:spPr>
        <p:txBody>
          <a:bodyPr vert="horz" wrap="square" lIns="91440" tIns="45720" rIns="91440" bIns="45720" numCol="1" anchor="t" anchorCtr="0" compatLnSpc="1">
            <a:prstTxWarp prst="textNoShape">
              <a:avLst/>
            </a:prstTxWarp>
          </a:bodyPr>
          <a:lstStyle/>
          <a:p>
            <a:endParaRPr lang="en-US" dirty="0">
              <a:solidFill>
                <a:schemeClr val="bg2">
                  <a:lumMod val="85000"/>
                </a:schemeClr>
              </a:solidFill>
            </a:endParaRPr>
          </a:p>
        </p:txBody>
      </p:sp>
      <p:sp>
        <p:nvSpPr>
          <p:cNvPr id="91" name="Text Placeholder 90"/>
          <p:cNvSpPr>
            <a:spLocks noGrp="1"/>
          </p:cNvSpPr>
          <p:nvPr>
            <p:ph type="body" sz="quarter" idx="10"/>
          </p:nvPr>
        </p:nvSpPr>
        <p:spPr>
          <a:xfrm>
            <a:off x="676274" y="1015525"/>
            <a:ext cx="10839450" cy="573820"/>
          </a:xfrm>
        </p:spPr>
        <p:txBody>
          <a:bodyPr/>
          <a:lstStyle/>
          <a:p>
            <a:r>
              <a:rPr lang="en-US" dirty="0">
                <a:solidFill>
                  <a:schemeClr val="accent1">
                    <a:lumMod val="90000"/>
                    <a:lumOff val="10000"/>
                  </a:schemeClr>
                </a:solidFill>
              </a:rPr>
              <a:t>Protecting Your Privacy</a:t>
            </a:r>
            <a:endParaRPr lang="id-ID" dirty="0">
              <a:solidFill>
                <a:schemeClr val="accent1">
                  <a:lumMod val="90000"/>
                  <a:lumOff val="10000"/>
                </a:schemeClr>
              </a:solidFill>
            </a:endParaRPr>
          </a:p>
        </p:txBody>
      </p:sp>
      <p:sp>
        <p:nvSpPr>
          <p:cNvPr id="92" name="Rectangle 91"/>
          <p:cNvSpPr/>
          <p:nvPr/>
        </p:nvSpPr>
        <p:spPr>
          <a:xfrm>
            <a:off x="1374579" y="2997020"/>
            <a:ext cx="9442841" cy="1569660"/>
          </a:xfrm>
          <a:prstGeom prst="rect">
            <a:avLst/>
          </a:prstGeom>
        </p:spPr>
        <p:txBody>
          <a:bodyPr wrap="square">
            <a:spAutoFit/>
          </a:bodyPr>
          <a:lstStyle/>
          <a:p>
            <a:pPr algn="ctr"/>
            <a:r>
              <a:rPr lang="en-US" sz="2400" b="1" dirty="0">
                <a:solidFill>
                  <a:schemeClr val="bg1"/>
                </a:solidFill>
              </a:rPr>
              <a:t>Each person’s response to this survey is confidential.</a:t>
            </a:r>
            <a:r>
              <a:rPr lang="en-US" sz="2400" b="1" dirty="0">
                <a:solidFill>
                  <a:schemeClr val="bg1"/>
                </a:solidFill>
                <a:ea typeface="Open Sans" panose="020B0606030504020204" pitchFamily="34" charset="0"/>
                <a:cs typeface="Open Sans" panose="020B0606030504020204" pitchFamily="34" charset="0"/>
              </a:rPr>
              <a:t>. Keeping your information confidential is a top priority for us. All identifying information such as  home addresses and telephone numbers are removed from the information</a:t>
            </a:r>
            <a:r>
              <a:rPr lang="en-US" sz="2400" dirty="0">
                <a:solidFill>
                  <a:schemeClr val="bg1"/>
                </a:solidFill>
                <a:ea typeface="Open Sans" panose="020B0606030504020204" pitchFamily="34" charset="0"/>
                <a:cs typeface="Open Sans" panose="020B0606030504020204" pitchFamily="34" charset="0"/>
              </a:rPr>
              <a:t>.</a:t>
            </a:r>
          </a:p>
        </p:txBody>
      </p:sp>
      <p:sp>
        <p:nvSpPr>
          <p:cNvPr id="103" name="Rectangle 102"/>
          <p:cNvSpPr/>
          <p:nvPr/>
        </p:nvSpPr>
        <p:spPr>
          <a:xfrm>
            <a:off x="669015" y="5000367"/>
            <a:ext cx="7956313" cy="1530355"/>
          </a:xfrm>
          <a:prstGeom prst="rect">
            <a:avLst/>
          </a:prstGeom>
        </p:spPr>
        <p:txBody>
          <a:bodyPr wrap="square">
            <a:spAutoFit/>
          </a:bodyPr>
          <a:lstStyle/>
          <a:p>
            <a:pPr>
              <a:lnSpc>
                <a:spcPct val="150000"/>
              </a:lnSpc>
            </a:pPr>
            <a:r>
              <a:rPr lang="en-US" sz="1600" b="1" i="1" dirty="0">
                <a:solidFill>
                  <a:srgbClr val="001F60"/>
                </a:solidFill>
                <a:ea typeface="Open Sans" panose="020B0606030504020204" pitchFamily="34" charset="0"/>
                <a:cs typeface="Open Sans" panose="020B0606030504020204" pitchFamily="34" charset="0"/>
              </a:rPr>
              <a:t>Information submitted to this survey is confidential and non-identifiable.</a:t>
            </a:r>
          </a:p>
          <a:p>
            <a:pPr>
              <a:lnSpc>
                <a:spcPct val="150000"/>
              </a:lnSpc>
            </a:pPr>
            <a:endParaRPr lang="en-US" sz="1600" b="1" i="1" dirty="0">
              <a:solidFill>
                <a:srgbClr val="001F60"/>
              </a:solidFill>
              <a:ea typeface="Open Sans" panose="020B0606030504020204" pitchFamily="34" charset="0"/>
              <a:cs typeface="Open Sans" panose="020B0606030504020204" pitchFamily="34" charset="0"/>
            </a:endParaRPr>
          </a:p>
          <a:p>
            <a:pPr>
              <a:lnSpc>
                <a:spcPct val="150000"/>
              </a:lnSpc>
            </a:pPr>
            <a:r>
              <a:rPr lang="en-US" sz="1600" b="1" i="1" dirty="0">
                <a:solidFill>
                  <a:srgbClr val="001F60"/>
                </a:solidFill>
              </a:rPr>
              <a:t>Taking, or not taking the survey will not change any state benefits you may be eligible to receive now or in the future.</a:t>
            </a:r>
          </a:p>
        </p:txBody>
      </p:sp>
      <p:pic>
        <p:nvPicPr>
          <p:cNvPr id="104" name="Picture 103">
            <a:extLst>
              <a:ext uri="{FF2B5EF4-FFF2-40B4-BE49-F238E27FC236}">
                <a16:creationId xmlns:a16="http://schemas.microsoft.com/office/drawing/2014/main" id="{764DF58B-5070-E044-99CB-920A523E08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6017" y="5541416"/>
            <a:ext cx="3023443" cy="746244"/>
          </a:xfrm>
          <a:prstGeom prst="rect">
            <a:avLst/>
          </a:prstGeom>
        </p:spPr>
      </p:pic>
    </p:spTree>
    <p:extLst>
      <p:ext uri="{BB962C8B-B14F-4D97-AF65-F5344CB8AC3E}">
        <p14:creationId xmlns:p14="http://schemas.microsoft.com/office/powerpoint/2010/main" val="2789114708"/>
      </p:ext>
    </p:extLst>
  </p:cSld>
  <p:clrMapOvr>
    <a:masterClrMapping/>
  </p:clrMapOvr>
  <mc:AlternateContent xmlns:mc="http://schemas.openxmlformats.org/markup-compatibility/2006" xmlns:p14="http://schemas.microsoft.com/office/powerpoint/2010/main">
    <mc:Choice Requires="p14">
      <p:transition spd="slow" p14:dur="125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750" fill="hold"/>
                                        <p:tgtEl>
                                          <p:spTgt spid="34"/>
                                        </p:tgtEl>
                                        <p:attrNameLst>
                                          <p:attrName>ppt_x</p:attrName>
                                        </p:attrNameLst>
                                      </p:cBhvr>
                                      <p:tavLst>
                                        <p:tav tm="0">
                                          <p:val>
                                            <p:strVal val="#ppt_x"/>
                                          </p:val>
                                        </p:tav>
                                        <p:tav tm="100000">
                                          <p:val>
                                            <p:strVal val="#ppt_x"/>
                                          </p:val>
                                        </p:tav>
                                      </p:tavLst>
                                    </p:anim>
                                    <p:anim calcmode="lin" valueType="num">
                                      <p:cBhvr additive="base">
                                        <p:cTn id="12" dur="750" fill="hold"/>
                                        <p:tgtEl>
                                          <p:spTgt spid="34"/>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6"/>
                                        </p:tgtEl>
                                        <p:attrNameLst>
                                          <p:attrName>style.visibility</p:attrName>
                                        </p:attrNameLst>
                                      </p:cBhvr>
                                      <p:to>
                                        <p:strVal val="visible"/>
                                      </p:to>
                                    </p:set>
                                    <p:anim calcmode="lin" valueType="num">
                                      <p:cBhvr additive="base">
                                        <p:cTn id="15" dur="750" fill="hold"/>
                                        <p:tgtEl>
                                          <p:spTgt spid="76"/>
                                        </p:tgtEl>
                                        <p:attrNameLst>
                                          <p:attrName>ppt_x</p:attrName>
                                        </p:attrNameLst>
                                      </p:cBhvr>
                                      <p:tavLst>
                                        <p:tav tm="0">
                                          <p:val>
                                            <p:strVal val="#ppt_x"/>
                                          </p:val>
                                        </p:tav>
                                        <p:tav tm="100000">
                                          <p:val>
                                            <p:strVal val="#ppt_x"/>
                                          </p:val>
                                        </p:tav>
                                      </p:tavLst>
                                    </p:anim>
                                    <p:anim calcmode="lin" valueType="num">
                                      <p:cBhvr additive="base">
                                        <p:cTn id="16" dur="750" fill="hold"/>
                                        <p:tgtEl>
                                          <p:spTgt spid="76"/>
                                        </p:tgtEl>
                                        <p:attrNameLst>
                                          <p:attrName>ppt_y</p:attrName>
                                        </p:attrNameLst>
                                      </p:cBhvr>
                                      <p:tavLst>
                                        <p:tav tm="0">
                                          <p:val>
                                            <p:strVal val="1+#ppt_h/2"/>
                                          </p:val>
                                        </p:tav>
                                        <p:tav tm="100000">
                                          <p:val>
                                            <p:strVal val="#ppt_y"/>
                                          </p:val>
                                        </p:tav>
                                      </p:tavLst>
                                    </p:anim>
                                  </p:childTnLst>
                                </p:cTn>
                              </p:par>
                              <p:par>
                                <p:cTn id="17" presetID="47" presetClass="entr" presetSubtype="0" fill="hold" grpId="0" nodeType="withEffect">
                                  <p:stCondLst>
                                    <p:cond delay="250"/>
                                  </p:stCondLst>
                                  <p:childTnLst>
                                    <p:set>
                                      <p:cBhvr>
                                        <p:cTn id="18" dur="1" fill="hold">
                                          <p:stCondLst>
                                            <p:cond delay="0"/>
                                          </p:stCondLst>
                                        </p:cTn>
                                        <p:tgtEl>
                                          <p:spTgt spid="103"/>
                                        </p:tgtEl>
                                        <p:attrNameLst>
                                          <p:attrName>style.visibility</p:attrName>
                                        </p:attrNameLst>
                                      </p:cBhvr>
                                      <p:to>
                                        <p:strVal val="visible"/>
                                      </p:to>
                                    </p:set>
                                    <p:animEffect transition="in" filter="fade">
                                      <p:cBhvr>
                                        <p:cTn id="19" dur="750"/>
                                        <p:tgtEl>
                                          <p:spTgt spid="103"/>
                                        </p:tgtEl>
                                      </p:cBhvr>
                                    </p:animEffect>
                                    <p:anim calcmode="lin" valueType="num">
                                      <p:cBhvr>
                                        <p:cTn id="20" dur="750" fill="hold"/>
                                        <p:tgtEl>
                                          <p:spTgt spid="103"/>
                                        </p:tgtEl>
                                        <p:attrNameLst>
                                          <p:attrName>ppt_x</p:attrName>
                                        </p:attrNameLst>
                                      </p:cBhvr>
                                      <p:tavLst>
                                        <p:tav tm="0">
                                          <p:val>
                                            <p:strVal val="#ppt_x"/>
                                          </p:val>
                                        </p:tav>
                                        <p:tav tm="100000">
                                          <p:val>
                                            <p:strVal val="#ppt_x"/>
                                          </p:val>
                                        </p:tav>
                                      </p:tavLst>
                                    </p:anim>
                                    <p:anim calcmode="lin" valueType="num">
                                      <p:cBhvr>
                                        <p:cTn id="21" dur="750" fill="hold"/>
                                        <p:tgtEl>
                                          <p:spTgt spid="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4" grpId="0" animBg="1"/>
      <p:bldP spid="76" grpId="0" animBg="1"/>
      <p:bldP spid="10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CB4C0B2-5324-5940-B5C1-EFEECC61B4C6}"/>
              </a:ext>
            </a:extLst>
          </p:cNvPr>
          <p:cNvSpPr/>
          <p:nvPr/>
        </p:nvSpPr>
        <p:spPr>
          <a:xfrm>
            <a:off x="7303187" y="11733"/>
            <a:ext cx="5134998" cy="6846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6" name="Text Placeholder 9">
            <a:extLst>
              <a:ext uri="{FF2B5EF4-FFF2-40B4-BE49-F238E27FC236}">
                <a16:creationId xmlns:a16="http://schemas.microsoft.com/office/drawing/2014/main" id="{F9705991-35FF-D442-AEF5-7EB6C030162D}"/>
              </a:ext>
            </a:extLst>
          </p:cNvPr>
          <p:cNvSpPr>
            <a:spLocks noGrp="1"/>
          </p:cNvSpPr>
          <p:nvPr>
            <p:ph type="body" sz="quarter" idx="13"/>
          </p:nvPr>
        </p:nvSpPr>
        <p:spPr>
          <a:xfrm>
            <a:off x="641497" y="1874816"/>
            <a:ext cx="5454503" cy="1371600"/>
          </a:xfrm>
        </p:spPr>
        <p:txBody>
          <a:bodyPr/>
          <a:lstStyle/>
          <a:p>
            <a:pPr algn="ctr"/>
            <a:r>
              <a:rPr lang="en-US" dirty="0">
                <a:solidFill>
                  <a:srgbClr val="001F60"/>
                </a:solidFill>
              </a:rPr>
              <a:t>Your Community! </a:t>
            </a:r>
          </a:p>
          <a:p>
            <a:pPr algn="ctr"/>
            <a:r>
              <a:rPr lang="en-US" dirty="0">
                <a:solidFill>
                  <a:srgbClr val="001F60"/>
                </a:solidFill>
              </a:rPr>
              <a:t>Your Voice!</a:t>
            </a:r>
          </a:p>
        </p:txBody>
      </p:sp>
      <p:sp>
        <p:nvSpPr>
          <p:cNvPr id="7" name="TextBox 6">
            <a:extLst>
              <a:ext uri="{FF2B5EF4-FFF2-40B4-BE49-F238E27FC236}">
                <a16:creationId xmlns:a16="http://schemas.microsoft.com/office/drawing/2014/main" id="{BA3610F9-B6D4-7443-81C6-431C9E02E2B3}"/>
              </a:ext>
            </a:extLst>
          </p:cNvPr>
          <p:cNvSpPr txBox="1"/>
          <p:nvPr/>
        </p:nvSpPr>
        <p:spPr>
          <a:xfrm>
            <a:off x="2833411" y="5367573"/>
            <a:ext cx="716863" cy="381066"/>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id-ID" sz="1400" b="1" i="0" u="none" strike="noStrike" kern="1200" cap="none" spc="0" normalizeH="0" baseline="0" noProof="0" dirty="0">
                <a:ln>
                  <a:noFill/>
                </a:ln>
                <a:solidFill>
                  <a:srgbClr val="E7E6E6"/>
                </a:solidFill>
                <a:effectLst/>
                <a:uLnTx/>
                <a:uFillTx/>
                <a:latin typeface="Open Sans"/>
                <a:ea typeface="Open Sans" panose="020B0606030504020204" pitchFamily="34" charset="0"/>
                <a:cs typeface="Open Sans" panose="020B0606030504020204" pitchFamily="34" charset="0"/>
              </a:rPr>
              <a:t>MORE</a:t>
            </a:r>
          </a:p>
        </p:txBody>
      </p:sp>
      <p:pic>
        <p:nvPicPr>
          <p:cNvPr id="8" name="Picture 7">
            <a:extLst>
              <a:ext uri="{FF2B5EF4-FFF2-40B4-BE49-F238E27FC236}">
                <a16:creationId xmlns:a16="http://schemas.microsoft.com/office/drawing/2014/main" id="{3524F573-FAEC-7B4E-B5FB-20610BEE2C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0504" y="702750"/>
            <a:ext cx="3556488" cy="877810"/>
          </a:xfrm>
          <a:prstGeom prst="rect">
            <a:avLst/>
          </a:prstGeom>
        </p:spPr>
      </p:pic>
      <p:sp>
        <p:nvSpPr>
          <p:cNvPr id="9" name="TextBox 8">
            <a:extLst>
              <a:ext uri="{FF2B5EF4-FFF2-40B4-BE49-F238E27FC236}">
                <a16:creationId xmlns:a16="http://schemas.microsoft.com/office/drawing/2014/main" id="{A91733BE-0222-344B-AA1A-5AE33EB7A0DE}"/>
              </a:ext>
            </a:extLst>
          </p:cNvPr>
          <p:cNvSpPr txBox="1"/>
          <p:nvPr/>
        </p:nvSpPr>
        <p:spPr>
          <a:xfrm>
            <a:off x="563526" y="3228327"/>
            <a:ext cx="6249133" cy="3884077"/>
          </a:xfrm>
          <a:prstGeom prst="rect">
            <a:avLst/>
          </a:prstGeom>
          <a:noFill/>
        </p:spPr>
        <p:txBody>
          <a:bodyPr wrap="square" rtlCol="0">
            <a:spAutoFit/>
          </a:bodyPr>
          <a:lstStyle/>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800" b="0" i="0" u="none" strike="noStrike" kern="1000" cap="none" spc="0" normalizeH="0" baseline="0" noProof="0" dirty="0">
                <a:ln>
                  <a:noFill/>
                </a:ln>
                <a:solidFill>
                  <a:srgbClr val="001F60"/>
                </a:solidFill>
                <a:effectLst/>
                <a:uLnTx/>
                <a:uFillTx/>
                <a:latin typeface="Open Sans"/>
                <a:ea typeface="+mn-ea"/>
                <a:cs typeface="+mn-cs"/>
              </a:rPr>
              <a:t>Share MATCH content on your personal social media accounts.</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1F60"/>
                </a:solidFill>
                <a:effectLst/>
                <a:uLnTx/>
                <a:uFillTx/>
                <a:latin typeface="Open Sans"/>
                <a:ea typeface="+mn-ea"/>
                <a:cs typeface="+mn-cs"/>
              </a:rPr>
              <a:t>Please encourage friends and members of any groups you participate in to complete the survey.</a:t>
            </a:r>
          </a:p>
          <a:p>
            <a:pPr marL="285750" marR="0" lvl="0" indent="-285750" algn="l" defTabSz="914400" rtl="0" eaLnBrk="1" fontAlgn="auto" latinLnBrk="0" hangingPunct="1">
              <a:lnSpc>
                <a:spcPct val="200000"/>
              </a:lnSpc>
              <a:spcBef>
                <a:spcPts val="0"/>
              </a:spcBef>
              <a:spcAft>
                <a:spcPts val="0"/>
              </a:spcAft>
              <a:buClrTx/>
              <a:buSzTx/>
              <a:buFont typeface="Wingdings" panose="05000000000000000000" pitchFamily="2" charset="2"/>
              <a:buChar char="§"/>
              <a:tabLst/>
              <a:defRPr/>
            </a:pPr>
            <a:r>
              <a:rPr kumimoji="0" lang="en-US" sz="1800" b="0" i="0" u="none" strike="noStrike" kern="1200" cap="none" spc="0" normalizeH="0" baseline="0" noProof="0" dirty="0">
                <a:ln>
                  <a:noFill/>
                </a:ln>
                <a:solidFill>
                  <a:srgbClr val="001F60"/>
                </a:solidFill>
                <a:effectLst/>
                <a:uLnTx/>
                <a:uFillTx/>
                <a:latin typeface="Open Sans"/>
                <a:ea typeface="+mn-ea"/>
                <a:cs typeface="+mn-cs"/>
              </a:rPr>
              <a:t>Join the charge for Change! Help us disseminate the message and promote MATCH.</a:t>
            </a:r>
          </a:p>
          <a:p>
            <a:pPr marL="0" marR="0" lvl="0" indent="0" algn="l" defTabSz="914400" rtl="0" eaLnBrk="1" fontAlgn="auto" latinLnBrk="0" hangingPunct="1">
              <a:lnSpc>
                <a:spcPct val="2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p:txBody>
      </p:sp>
      <p:pic>
        <p:nvPicPr>
          <p:cNvPr id="10" name="Picture 9">
            <a:extLst>
              <a:ext uri="{FF2B5EF4-FFF2-40B4-BE49-F238E27FC236}">
                <a16:creationId xmlns:a16="http://schemas.microsoft.com/office/drawing/2014/main" id="{65215764-7A64-614D-8543-01B52D671A8E}"/>
              </a:ext>
            </a:extLst>
          </p:cNvPr>
          <p:cNvPicPr>
            <a:picLocks noChangeAspect="1"/>
          </p:cNvPicPr>
          <p:nvPr/>
        </p:nvPicPr>
        <p:blipFill>
          <a:blip r:embed="rId4"/>
          <a:stretch>
            <a:fillRect/>
          </a:stretch>
        </p:blipFill>
        <p:spPr>
          <a:xfrm>
            <a:off x="7667555" y="1834532"/>
            <a:ext cx="4406262" cy="2940416"/>
          </a:xfrm>
          <a:prstGeom prst="rect">
            <a:avLst/>
          </a:prstGeom>
        </p:spPr>
      </p:pic>
    </p:spTree>
    <p:extLst>
      <p:ext uri="{BB962C8B-B14F-4D97-AF65-F5344CB8AC3E}">
        <p14:creationId xmlns:p14="http://schemas.microsoft.com/office/powerpoint/2010/main" val="118513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35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0-#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3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0-#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B5911E87-4774-43E0-B981-0DA660E9CBED}"/>
              </a:ext>
            </a:extLst>
          </p:cNvPr>
          <p:cNvSpPr>
            <a:spLocks noGrp="1"/>
          </p:cNvSpPr>
          <p:nvPr>
            <p:ph type="pic" sz="quarter" idx="10"/>
          </p:nvPr>
        </p:nvSpPr>
        <p:spPr>
          <a:pattFill prst="pct5">
            <a:fgClr>
              <a:schemeClr val="accent1"/>
            </a:fgClr>
            <a:bgClr>
              <a:schemeClr val="bg1"/>
            </a:bgClr>
          </a:pattFill>
        </p:spPr>
      </p:sp>
      <p:sp>
        <p:nvSpPr>
          <p:cNvPr id="3" name="Rectangle 2">
            <a:extLst>
              <a:ext uri="{FF2B5EF4-FFF2-40B4-BE49-F238E27FC236}">
                <a16:creationId xmlns:a16="http://schemas.microsoft.com/office/drawing/2014/main" id="{3AC04EE1-FBE8-134D-BF23-0A6B5A85A141}"/>
              </a:ext>
            </a:extLst>
          </p:cNvPr>
          <p:cNvSpPr/>
          <p:nvPr/>
        </p:nvSpPr>
        <p:spPr>
          <a:xfrm>
            <a:off x="0" y="0"/>
            <a:ext cx="361315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919931" y="811862"/>
            <a:ext cx="5565466" cy="5467350"/>
          </a:xfrm>
          <a:prstGeom prst="rect">
            <a:avLst/>
          </a:prstGeom>
          <a:solidFill>
            <a:srgbClr val="178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178D22"/>
              </a:solidFill>
            </a:endParaRPr>
          </a:p>
        </p:txBody>
      </p:sp>
      <p:sp>
        <p:nvSpPr>
          <p:cNvPr id="27" name="Text Placeholder 26"/>
          <p:cNvSpPr>
            <a:spLocks noGrp="1"/>
          </p:cNvSpPr>
          <p:nvPr>
            <p:ph type="body" sz="quarter" idx="13"/>
          </p:nvPr>
        </p:nvSpPr>
        <p:spPr/>
        <p:txBody>
          <a:bodyPr/>
          <a:lstStyle/>
          <a:p>
            <a:r>
              <a:rPr lang="id-ID" dirty="0">
                <a:solidFill>
                  <a:schemeClr val="bg2"/>
                </a:solidFill>
              </a:rPr>
              <a:t>Our Contact</a:t>
            </a:r>
          </a:p>
        </p:txBody>
      </p:sp>
      <p:sp>
        <p:nvSpPr>
          <p:cNvPr id="14" name="Oval 13"/>
          <p:cNvSpPr/>
          <p:nvPr/>
        </p:nvSpPr>
        <p:spPr>
          <a:xfrm>
            <a:off x="1700981" y="3793445"/>
            <a:ext cx="576097" cy="576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Freeform 54">
            <a:extLst>
              <a:ext uri="{FF2B5EF4-FFF2-40B4-BE49-F238E27FC236}">
                <a16:creationId xmlns:a16="http://schemas.microsoft.com/office/drawing/2014/main" id="{359FC6E6-B002-4718-B455-2579777FC658}"/>
              </a:ext>
            </a:extLst>
          </p:cNvPr>
          <p:cNvSpPr>
            <a:spLocks noEditPoints="1"/>
          </p:cNvSpPr>
          <p:nvPr/>
        </p:nvSpPr>
        <p:spPr bwMode="auto">
          <a:xfrm>
            <a:off x="1862168" y="3953918"/>
            <a:ext cx="276330" cy="276330"/>
          </a:xfrm>
          <a:custGeom>
            <a:avLst/>
            <a:gdLst>
              <a:gd name="T0" fmla="*/ 100 w 200"/>
              <a:gd name="T1" fmla="*/ 0 h 200"/>
              <a:gd name="T2" fmla="*/ 100 w 200"/>
              <a:gd name="T3" fmla="*/ 0 h 200"/>
              <a:gd name="T4" fmla="*/ 100 w 200"/>
              <a:gd name="T5" fmla="*/ 200 h 200"/>
              <a:gd name="T6" fmla="*/ 100 w 200"/>
              <a:gd name="T7" fmla="*/ 200 h 200"/>
              <a:gd name="T8" fmla="*/ 200 w 200"/>
              <a:gd name="T9" fmla="*/ 100 h 200"/>
              <a:gd name="T10" fmla="*/ 104 w 200"/>
              <a:gd name="T11" fmla="*/ 59 h 200"/>
              <a:gd name="T12" fmla="*/ 140 w 200"/>
              <a:gd name="T13" fmla="*/ 96 h 200"/>
              <a:gd name="T14" fmla="*/ 104 w 200"/>
              <a:gd name="T15" fmla="*/ 59 h 200"/>
              <a:gd name="T16" fmla="*/ 104 w 200"/>
              <a:gd name="T17" fmla="*/ 8 h 200"/>
              <a:gd name="T18" fmla="*/ 104 w 200"/>
              <a:gd name="T19" fmla="*/ 51 h 200"/>
              <a:gd name="T20" fmla="*/ 96 w 200"/>
              <a:gd name="T21" fmla="*/ 51 h 200"/>
              <a:gd name="T22" fmla="*/ 96 w 200"/>
              <a:gd name="T23" fmla="*/ 8 h 200"/>
              <a:gd name="T24" fmla="*/ 96 w 200"/>
              <a:gd name="T25" fmla="*/ 96 h 200"/>
              <a:gd name="T26" fmla="*/ 65 w 200"/>
              <a:gd name="T27" fmla="*/ 55 h 200"/>
              <a:gd name="T28" fmla="*/ 52 w 200"/>
              <a:gd name="T29" fmla="*/ 96 h 200"/>
              <a:gd name="T30" fmla="*/ 29 w 200"/>
              <a:gd name="T31" fmla="*/ 41 h 200"/>
              <a:gd name="T32" fmla="*/ 52 w 200"/>
              <a:gd name="T33" fmla="*/ 96 h 200"/>
              <a:gd name="T34" fmla="*/ 57 w 200"/>
              <a:gd name="T35" fmla="*/ 146 h 200"/>
              <a:gd name="T36" fmla="*/ 8 w 200"/>
              <a:gd name="T37" fmla="*/ 104 h 200"/>
              <a:gd name="T38" fmla="*/ 60 w 200"/>
              <a:gd name="T39" fmla="*/ 104 h 200"/>
              <a:gd name="T40" fmla="*/ 96 w 200"/>
              <a:gd name="T41" fmla="*/ 140 h 200"/>
              <a:gd name="T42" fmla="*/ 60 w 200"/>
              <a:gd name="T43" fmla="*/ 104 h 200"/>
              <a:gd name="T44" fmla="*/ 96 w 200"/>
              <a:gd name="T45" fmla="*/ 191 h 200"/>
              <a:gd name="T46" fmla="*/ 96 w 200"/>
              <a:gd name="T47" fmla="*/ 148 h 200"/>
              <a:gd name="T48" fmla="*/ 104 w 200"/>
              <a:gd name="T49" fmla="*/ 148 h 200"/>
              <a:gd name="T50" fmla="*/ 104 w 200"/>
              <a:gd name="T51" fmla="*/ 191 h 200"/>
              <a:gd name="T52" fmla="*/ 104 w 200"/>
              <a:gd name="T53" fmla="*/ 104 h 200"/>
              <a:gd name="T54" fmla="*/ 135 w 200"/>
              <a:gd name="T55" fmla="*/ 144 h 200"/>
              <a:gd name="T56" fmla="*/ 148 w 200"/>
              <a:gd name="T57" fmla="*/ 104 h 200"/>
              <a:gd name="T58" fmla="*/ 171 w 200"/>
              <a:gd name="T59" fmla="*/ 158 h 200"/>
              <a:gd name="T60" fmla="*/ 148 w 200"/>
              <a:gd name="T61" fmla="*/ 104 h 200"/>
              <a:gd name="T62" fmla="*/ 143 w 200"/>
              <a:gd name="T63" fmla="*/ 53 h 200"/>
              <a:gd name="T64" fmla="*/ 192 w 200"/>
              <a:gd name="T65" fmla="*/ 96 h 200"/>
              <a:gd name="T66" fmla="*/ 166 w 200"/>
              <a:gd name="T67" fmla="*/ 35 h 200"/>
              <a:gd name="T68" fmla="*/ 121 w 200"/>
              <a:gd name="T69" fmla="*/ 10 h 200"/>
              <a:gd name="T70" fmla="*/ 78 w 200"/>
              <a:gd name="T71" fmla="*/ 10 h 200"/>
              <a:gd name="T72" fmla="*/ 34 w 200"/>
              <a:gd name="T73" fmla="*/ 35 h 200"/>
              <a:gd name="T74" fmla="*/ 34 w 200"/>
              <a:gd name="T75" fmla="*/ 164 h 200"/>
              <a:gd name="T76" fmla="*/ 78 w 200"/>
              <a:gd name="T77" fmla="*/ 189 h 200"/>
              <a:gd name="T78" fmla="*/ 121 w 200"/>
              <a:gd name="T79" fmla="*/ 189 h 200"/>
              <a:gd name="T80" fmla="*/ 166 w 200"/>
              <a:gd name="T81" fmla="*/ 164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00">
                <a:moveTo>
                  <a:pt x="100" y="0"/>
                </a:moveTo>
                <a:cubicBezTo>
                  <a:pt x="100" y="0"/>
                  <a:pt x="100" y="0"/>
                  <a:pt x="100" y="0"/>
                </a:cubicBezTo>
                <a:cubicBezTo>
                  <a:pt x="100" y="0"/>
                  <a:pt x="100" y="0"/>
                  <a:pt x="100" y="0"/>
                </a:cubicBezTo>
                <a:cubicBezTo>
                  <a:pt x="100" y="0"/>
                  <a:pt x="100" y="0"/>
                  <a:pt x="100" y="0"/>
                </a:cubicBezTo>
                <a:cubicBezTo>
                  <a:pt x="45" y="0"/>
                  <a:pt x="0" y="44"/>
                  <a:pt x="0" y="100"/>
                </a:cubicBezTo>
                <a:cubicBezTo>
                  <a:pt x="0" y="155"/>
                  <a:pt x="45" y="199"/>
                  <a:pt x="100" y="200"/>
                </a:cubicBezTo>
                <a:cubicBezTo>
                  <a:pt x="100" y="200"/>
                  <a:pt x="100" y="200"/>
                  <a:pt x="100" y="200"/>
                </a:cubicBezTo>
                <a:cubicBezTo>
                  <a:pt x="100" y="200"/>
                  <a:pt x="100" y="200"/>
                  <a:pt x="100" y="200"/>
                </a:cubicBezTo>
                <a:cubicBezTo>
                  <a:pt x="100" y="200"/>
                  <a:pt x="100" y="200"/>
                  <a:pt x="100" y="200"/>
                </a:cubicBezTo>
                <a:cubicBezTo>
                  <a:pt x="155" y="200"/>
                  <a:pt x="200" y="155"/>
                  <a:pt x="200" y="100"/>
                </a:cubicBezTo>
                <a:cubicBezTo>
                  <a:pt x="200" y="44"/>
                  <a:pt x="155" y="0"/>
                  <a:pt x="100" y="0"/>
                </a:cubicBezTo>
                <a:close/>
                <a:moveTo>
                  <a:pt x="104" y="59"/>
                </a:moveTo>
                <a:cubicBezTo>
                  <a:pt x="115" y="59"/>
                  <a:pt x="125" y="58"/>
                  <a:pt x="135" y="55"/>
                </a:cubicBezTo>
                <a:cubicBezTo>
                  <a:pt x="138" y="67"/>
                  <a:pt x="140" y="81"/>
                  <a:pt x="140" y="96"/>
                </a:cubicBezTo>
                <a:cubicBezTo>
                  <a:pt x="104" y="96"/>
                  <a:pt x="104" y="96"/>
                  <a:pt x="104" y="96"/>
                </a:cubicBezTo>
                <a:lnTo>
                  <a:pt x="104" y="59"/>
                </a:lnTo>
                <a:close/>
                <a:moveTo>
                  <a:pt x="104" y="51"/>
                </a:moveTo>
                <a:cubicBezTo>
                  <a:pt x="104" y="8"/>
                  <a:pt x="104" y="8"/>
                  <a:pt x="104" y="8"/>
                </a:cubicBezTo>
                <a:cubicBezTo>
                  <a:pt x="115" y="11"/>
                  <a:pt x="126" y="26"/>
                  <a:pt x="133" y="48"/>
                </a:cubicBezTo>
                <a:cubicBezTo>
                  <a:pt x="123" y="50"/>
                  <a:pt x="114" y="51"/>
                  <a:pt x="104" y="51"/>
                </a:cubicBezTo>
                <a:close/>
                <a:moveTo>
                  <a:pt x="96" y="8"/>
                </a:moveTo>
                <a:cubicBezTo>
                  <a:pt x="96" y="51"/>
                  <a:pt x="96" y="51"/>
                  <a:pt x="96" y="51"/>
                </a:cubicBezTo>
                <a:cubicBezTo>
                  <a:pt x="86" y="51"/>
                  <a:pt x="76" y="50"/>
                  <a:pt x="67" y="48"/>
                </a:cubicBezTo>
                <a:cubicBezTo>
                  <a:pt x="74" y="25"/>
                  <a:pt x="85" y="11"/>
                  <a:pt x="96" y="8"/>
                </a:cubicBezTo>
                <a:close/>
                <a:moveTo>
                  <a:pt x="96" y="59"/>
                </a:moveTo>
                <a:cubicBezTo>
                  <a:pt x="96" y="96"/>
                  <a:pt x="96" y="96"/>
                  <a:pt x="96" y="96"/>
                </a:cubicBezTo>
                <a:cubicBezTo>
                  <a:pt x="60" y="96"/>
                  <a:pt x="60" y="96"/>
                  <a:pt x="60" y="96"/>
                </a:cubicBezTo>
                <a:cubicBezTo>
                  <a:pt x="60" y="81"/>
                  <a:pt x="62" y="67"/>
                  <a:pt x="65" y="55"/>
                </a:cubicBezTo>
                <a:cubicBezTo>
                  <a:pt x="75" y="58"/>
                  <a:pt x="85" y="59"/>
                  <a:pt x="96" y="59"/>
                </a:cubicBezTo>
                <a:close/>
                <a:moveTo>
                  <a:pt x="52" y="96"/>
                </a:moveTo>
                <a:cubicBezTo>
                  <a:pt x="8" y="96"/>
                  <a:pt x="8" y="96"/>
                  <a:pt x="8" y="96"/>
                </a:cubicBezTo>
                <a:cubicBezTo>
                  <a:pt x="9" y="75"/>
                  <a:pt x="17" y="56"/>
                  <a:pt x="29" y="41"/>
                </a:cubicBezTo>
                <a:cubicBezTo>
                  <a:pt x="38" y="46"/>
                  <a:pt x="47" y="50"/>
                  <a:pt x="57" y="53"/>
                </a:cubicBezTo>
                <a:cubicBezTo>
                  <a:pt x="54" y="66"/>
                  <a:pt x="52" y="80"/>
                  <a:pt x="52" y="96"/>
                </a:cubicBezTo>
                <a:close/>
                <a:moveTo>
                  <a:pt x="52" y="104"/>
                </a:moveTo>
                <a:cubicBezTo>
                  <a:pt x="52" y="119"/>
                  <a:pt x="54" y="133"/>
                  <a:pt x="57" y="146"/>
                </a:cubicBezTo>
                <a:cubicBezTo>
                  <a:pt x="47" y="149"/>
                  <a:pt x="38" y="153"/>
                  <a:pt x="29" y="158"/>
                </a:cubicBezTo>
                <a:cubicBezTo>
                  <a:pt x="17" y="143"/>
                  <a:pt x="9" y="124"/>
                  <a:pt x="8" y="104"/>
                </a:cubicBezTo>
                <a:lnTo>
                  <a:pt x="52" y="104"/>
                </a:lnTo>
                <a:close/>
                <a:moveTo>
                  <a:pt x="60" y="104"/>
                </a:moveTo>
                <a:cubicBezTo>
                  <a:pt x="96" y="104"/>
                  <a:pt x="96" y="104"/>
                  <a:pt x="96" y="104"/>
                </a:cubicBezTo>
                <a:cubicBezTo>
                  <a:pt x="96" y="140"/>
                  <a:pt x="96" y="140"/>
                  <a:pt x="96" y="140"/>
                </a:cubicBezTo>
                <a:cubicBezTo>
                  <a:pt x="85" y="140"/>
                  <a:pt x="75" y="141"/>
                  <a:pt x="65" y="144"/>
                </a:cubicBezTo>
                <a:cubicBezTo>
                  <a:pt x="62" y="132"/>
                  <a:pt x="60" y="118"/>
                  <a:pt x="60" y="104"/>
                </a:cubicBezTo>
                <a:close/>
                <a:moveTo>
                  <a:pt x="96" y="148"/>
                </a:moveTo>
                <a:cubicBezTo>
                  <a:pt x="96" y="191"/>
                  <a:pt x="96" y="191"/>
                  <a:pt x="96" y="191"/>
                </a:cubicBezTo>
                <a:cubicBezTo>
                  <a:pt x="85" y="188"/>
                  <a:pt x="74" y="174"/>
                  <a:pt x="67" y="152"/>
                </a:cubicBezTo>
                <a:cubicBezTo>
                  <a:pt x="76" y="149"/>
                  <a:pt x="86" y="148"/>
                  <a:pt x="96" y="148"/>
                </a:cubicBezTo>
                <a:close/>
                <a:moveTo>
                  <a:pt x="104" y="191"/>
                </a:moveTo>
                <a:cubicBezTo>
                  <a:pt x="104" y="148"/>
                  <a:pt x="104" y="148"/>
                  <a:pt x="104" y="148"/>
                </a:cubicBezTo>
                <a:cubicBezTo>
                  <a:pt x="114" y="148"/>
                  <a:pt x="123" y="149"/>
                  <a:pt x="133" y="152"/>
                </a:cubicBezTo>
                <a:cubicBezTo>
                  <a:pt x="126" y="174"/>
                  <a:pt x="115" y="188"/>
                  <a:pt x="104" y="191"/>
                </a:cubicBezTo>
                <a:close/>
                <a:moveTo>
                  <a:pt x="104" y="140"/>
                </a:moveTo>
                <a:cubicBezTo>
                  <a:pt x="104" y="104"/>
                  <a:pt x="104" y="104"/>
                  <a:pt x="104" y="104"/>
                </a:cubicBezTo>
                <a:cubicBezTo>
                  <a:pt x="140" y="104"/>
                  <a:pt x="140" y="104"/>
                  <a:pt x="140" y="104"/>
                </a:cubicBezTo>
                <a:cubicBezTo>
                  <a:pt x="140" y="118"/>
                  <a:pt x="138" y="132"/>
                  <a:pt x="135" y="144"/>
                </a:cubicBezTo>
                <a:cubicBezTo>
                  <a:pt x="125" y="141"/>
                  <a:pt x="115" y="140"/>
                  <a:pt x="104" y="140"/>
                </a:cubicBezTo>
                <a:close/>
                <a:moveTo>
                  <a:pt x="148" y="104"/>
                </a:moveTo>
                <a:cubicBezTo>
                  <a:pt x="192" y="104"/>
                  <a:pt x="192" y="104"/>
                  <a:pt x="192" y="104"/>
                </a:cubicBezTo>
                <a:cubicBezTo>
                  <a:pt x="191" y="124"/>
                  <a:pt x="183" y="143"/>
                  <a:pt x="171" y="158"/>
                </a:cubicBezTo>
                <a:cubicBezTo>
                  <a:pt x="162" y="153"/>
                  <a:pt x="153" y="149"/>
                  <a:pt x="143" y="146"/>
                </a:cubicBezTo>
                <a:cubicBezTo>
                  <a:pt x="146" y="133"/>
                  <a:pt x="148" y="119"/>
                  <a:pt x="148" y="104"/>
                </a:cubicBezTo>
                <a:close/>
                <a:moveTo>
                  <a:pt x="148" y="96"/>
                </a:moveTo>
                <a:cubicBezTo>
                  <a:pt x="148" y="80"/>
                  <a:pt x="146" y="66"/>
                  <a:pt x="143" y="53"/>
                </a:cubicBezTo>
                <a:cubicBezTo>
                  <a:pt x="153" y="50"/>
                  <a:pt x="162" y="46"/>
                  <a:pt x="171" y="41"/>
                </a:cubicBezTo>
                <a:cubicBezTo>
                  <a:pt x="183" y="56"/>
                  <a:pt x="191" y="75"/>
                  <a:pt x="192" y="96"/>
                </a:cubicBezTo>
                <a:lnTo>
                  <a:pt x="148" y="96"/>
                </a:lnTo>
                <a:close/>
                <a:moveTo>
                  <a:pt x="166" y="35"/>
                </a:moveTo>
                <a:cubicBezTo>
                  <a:pt x="158" y="39"/>
                  <a:pt x="149" y="43"/>
                  <a:pt x="140" y="46"/>
                </a:cubicBezTo>
                <a:cubicBezTo>
                  <a:pt x="136" y="30"/>
                  <a:pt x="129" y="18"/>
                  <a:pt x="121" y="10"/>
                </a:cubicBezTo>
                <a:cubicBezTo>
                  <a:pt x="138" y="14"/>
                  <a:pt x="154" y="23"/>
                  <a:pt x="166" y="35"/>
                </a:cubicBezTo>
                <a:close/>
                <a:moveTo>
                  <a:pt x="78" y="10"/>
                </a:moveTo>
                <a:cubicBezTo>
                  <a:pt x="71" y="18"/>
                  <a:pt x="64" y="30"/>
                  <a:pt x="59" y="45"/>
                </a:cubicBezTo>
                <a:cubicBezTo>
                  <a:pt x="51" y="43"/>
                  <a:pt x="42" y="39"/>
                  <a:pt x="34" y="35"/>
                </a:cubicBezTo>
                <a:cubicBezTo>
                  <a:pt x="46" y="23"/>
                  <a:pt x="61" y="14"/>
                  <a:pt x="78" y="10"/>
                </a:cubicBezTo>
                <a:close/>
                <a:moveTo>
                  <a:pt x="34" y="164"/>
                </a:moveTo>
                <a:cubicBezTo>
                  <a:pt x="42" y="160"/>
                  <a:pt x="51" y="156"/>
                  <a:pt x="59" y="154"/>
                </a:cubicBezTo>
                <a:cubicBezTo>
                  <a:pt x="64" y="169"/>
                  <a:pt x="71" y="181"/>
                  <a:pt x="78" y="189"/>
                </a:cubicBezTo>
                <a:cubicBezTo>
                  <a:pt x="61" y="185"/>
                  <a:pt x="46" y="176"/>
                  <a:pt x="34" y="164"/>
                </a:cubicBezTo>
                <a:close/>
                <a:moveTo>
                  <a:pt x="121" y="189"/>
                </a:moveTo>
                <a:cubicBezTo>
                  <a:pt x="129" y="181"/>
                  <a:pt x="136" y="169"/>
                  <a:pt x="140" y="154"/>
                </a:cubicBezTo>
                <a:cubicBezTo>
                  <a:pt x="149" y="156"/>
                  <a:pt x="158" y="160"/>
                  <a:pt x="166" y="164"/>
                </a:cubicBezTo>
                <a:cubicBezTo>
                  <a:pt x="154" y="176"/>
                  <a:pt x="138" y="185"/>
                  <a:pt x="121" y="189"/>
                </a:cubicBezTo>
                <a:close/>
              </a:path>
            </a:pathLst>
          </a:custGeom>
          <a:solidFill>
            <a:schemeClr val="accent2"/>
          </a:solidFill>
          <a:ln w="12700">
            <a:miter lim="400000"/>
          </a:ln>
        </p:spPr>
        <p:txBody>
          <a:bodyPr lIns="45719" rIns="45719" anchor="ctr"/>
          <a:lstStyle/>
          <a:p>
            <a:pPr>
              <a:lnSpc>
                <a:spcPct val="80000"/>
              </a:lnSpc>
            </a:pPr>
            <a:endParaRPr lang="en-US" sz="7000" spc="140">
              <a:solidFill>
                <a:srgbClr val="FFFFFF"/>
              </a:solidFill>
            </a:endParaRPr>
          </a:p>
        </p:txBody>
      </p:sp>
      <p:sp>
        <p:nvSpPr>
          <p:cNvPr id="5" name="+123456789000">
            <a:extLst>
              <a:ext uri="{FF2B5EF4-FFF2-40B4-BE49-F238E27FC236}">
                <a16:creationId xmlns:a16="http://schemas.microsoft.com/office/drawing/2014/main" id="{A669DED6-ED89-45F3-AD69-BD4057944B19}"/>
              </a:ext>
            </a:extLst>
          </p:cNvPr>
          <p:cNvSpPr txBox="1"/>
          <p:nvPr/>
        </p:nvSpPr>
        <p:spPr>
          <a:xfrm>
            <a:off x="2490688" y="3855722"/>
            <a:ext cx="3478103" cy="374526"/>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l"/>
            <a:r>
              <a:rPr lang="en-US" sz="1600" dirty="0">
                <a:solidFill>
                  <a:schemeClr val="bg1"/>
                </a:solidFill>
                <a:hlinkClick r:id="rId3">
                  <a:extLst>
                    <a:ext uri="{A12FA001-AC4F-418D-AE19-62706E023703}">
                      <ahyp:hlinkClr xmlns:ahyp="http://schemas.microsoft.com/office/drawing/2018/hyperlinkcolor" val="tx"/>
                    </a:ext>
                  </a:extLst>
                </a:hlinkClick>
              </a:rPr>
              <a:t>www.WVMATCHSurvey.org</a:t>
            </a:r>
            <a:endParaRPr lang="en-GB" sz="1600" dirty="0">
              <a:solidFill>
                <a:schemeClr val="bg1"/>
              </a:solidFill>
              <a:latin typeface="+mn-lt"/>
              <a:ea typeface="Arial" charset="0"/>
              <a:cs typeface="Arial" charset="0"/>
            </a:endParaRPr>
          </a:p>
        </p:txBody>
      </p:sp>
      <p:sp>
        <p:nvSpPr>
          <p:cNvPr id="12" name="Oval 11"/>
          <p:cNvSpPr/>
          <p:nvPr/>
        </p:nvSpPr>
        <p:spPr>
          <a:xfrm>
            <a:off x="1715894" y="2272558"/>
            <a:ext cx="576097" cy="576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Freeform 101">
            <a:extLst>
              <a:ext uri="{FF2B5EF4-FFF2-40B4-BE49-F238E27FC236}">
                <a16:creationId xmlns:a16="http://schemas.microsoft.com/office/drawing/2014/main" id="{1C8D2C4E-2674-4053-84A7-6BC6DF804D3C}"/>
              </a:ext>
            </a:extLst>
          </p:cNvPr>
          <p:cNvSpPr>
            <a:spLocks noEditPoints="1"/>
          </p:cNvSpPr>
          <p:nvPr/>
        </p:nvSpPr>
        <p:spPr bwMode="auto">
          <a:xfrm>
            <a:off x="1877803" y="2473162"/>
            <a:ext cx="254345" cy="190536"/>
          </a:xfrm>
          <a:custGeom>
            <a:avLst/>
            <a:gdLst>
              <a:gd name="T0" fmla="*/ 204 w 224"/>
              <a:gd name="T1" fmla="*/ 0 h 180"/>
              <a:gd name="T2" fmla="*/ 20 w 224"/>
              <a:gd name="T3" fmla="*/ 0 h 180"/>
              <a:gd name="T4" fmla="*/ 7 w 224"/>
              <a:gd name="T5" fmla="*/ 5 h 180"/>
              <a:gd name="T6" fmla="*/ 6 w 224"/>
              <a:gd name="T7" fmla="*/ 6 h 180"/>
              <a:gd name="T8" fmla="*/ 6 w 224"/>
              <a:gd name="T9" fmla="*/ 6 h 180"/>
              <a:gd name="T10" fmla="*/ 0 w 224"/>
              <a:gd name="T11" fmla="*/ 20 h 180"/>
              <a:gd name="T12" fmla="*/ 0 w 224"/>
              <a:gd name="T13" fmla="*/ 160 h 180"/>
              <a:gd name="T14" fmla="*/ 20 w 224"/>
              <a:gd name="T15" fmla="*/ 180 h 180"/>
              <a:gd name="T16" fmla="*/ 204 w 224"/>
              <a:gd name="T17" fmla="*/ 180 h 180"/>
              <a:gd name="T18" fmla="*/ 224 w 224"/>
              <a:gd name="T19" fmla="*/ 160 h 180"/>
              <a:gd name="T20" fmla="*/ 224 w 224"/>
              <a:gd name="T21" fmla="*/ 20 h 180"/>
              <a:gd name="T22" fmla="*/ 204 w 224"/>
              <a:gd name="T23" fmla="*/ 0 h 180"/>
              <a:gd name="T24" fmla="*/ 20 w 224"/>
              <a:gd name="T25" fmla="*/ 8 h 180"/>
              <a:gd name="T26" fmla="*/ 204 w 224"/>
              <a:gd name="T27" fmla="*/ 8 h 180"/>
              <a:gd name="T28" fmla="*/ 209 w 224"/>
              <a:gd name="T29" fmla="*/ 9 h 180"/>
              <a:gd name="T30" fmla="*/ 112 w 224"/>
              <a:gd name="T31" fmla="*/ 106 h 180"/>
              <a:gd name="T32" fmla="*/ 15 w 224"/>
              <a:gd name="T33" fmla="*/ 9 h 180"/>
              <a:gd name="T34" fmla="*/ 20 w 224"/>
              <a:gd name="T35" fmla="*/ 8 h 180"/>
              <a:gd name="T36" fmla="*/ 8 w 224"/>
              <a:gd name="T37" fmla="*/ 160 h 180"/>
              <a:gd name="T38" fmla="*/ 8 w 224"/>
              <a:gd name="T39" fmla="*/ 20 h 180"/>
              <a:gd name="T40" fmla="*/ 9 w 224"/>
              <a:gd name="T41" fmla="*/ 14 h 180"/>
              <a:gd name="T42" fmla="*/ 84 w 224"/>
              <a:gd name="T43" fmla="*/ 89 h 180"/>
              <a:gd name="T44" fmla="*/ 9 w 224"/>
              <a:gd name="T45" fmla="*/ 165 h 180"/>
              <a:gd name="T46" fmla="*/ 8 w 224"/>
              <a:gd name="T47" fmla="*/ 160 h 180"/>
              <a:gd name="T48" fmla="*/ 204 w 224"/>
              <a:gd name="T49" fmla="*/ 172 h 180"/>
              <a:gd name="T50" fmla="*/ 20 w 224"/>
              <a:gd name="T51" fmla="*/ 172 h 180"/>
              <a:gd name="T52" fmla="*/ 14 w 224"/>
              <a:gd name="T53" fmla="*/ 171 h 180"/>
              <a:gd name="T54" fmla="*/ 90 w 224"/>
              <a:gd name="T55" fmla="*/ 95 h 180"/>
              <a:gd name="T56" fmla="*/ 108 w 224"/>
              <a:gd name="T57" fmla="*/ 113 h 180"/>
              <a:gd name="T58" fmla="*/ 108 w 224"/>
              <a:gd name="T59" fmla="*/ 113 h 180"/>
              <a:gd name="T60" fmla="*/ 112 w 224"/>
              <a:gd name="T61" fmla="*/ 116 h 180"/>
              <a:gd name="T62" fmla="*/ 116 w 224"/>
              <a:gd name="T63" fmla="*/ 113 h 180"/>
              <a:gd name="T64" fmla="*/ 116 w 224"/>
              <a:gd name="T65" fmla="*/ 113 h 180"/>
              <a:gd name="T66" fmla="*/ 134 w 224"/>
              <a:gd name="T67" fmla="*/ 95 h 180"/>
              <a:gd name="T68" fmla="*/ 210 w 224"/>
              <a:gd name="T69" fmla="*/ 171 h 180"/>
              <a:gd name="T70" fmla="*/ 204 w 224"/>
              <a:gd name="T71" fmla="*/ 172 h 180"/>
              <a:gd name="T72" fmla="*/ 216 w 224"/>
              <a:gd name="T73" fmla="*/ 160 h 180"/>
              <a:gd name="T74" fmla="*/ 215 w 224"/>
              <a:gd name="T75" fmla="*/ 165 h 180"/>
              <a:gd name="T76" fmla="*/ 140 w 224"/>
              <a:gd name="T77" fmla="*/ 89 h 180"/>
              <a:gd name="T78" fmla="*/ 215 w 224"/>
              <a:gd name="T79" fmla="*/ 14 h 180"/>
              <a:gd name="T80" fmla="*/ 216 w 224"/>
              <a:gd name="T81" fmla="*/ 20 h 180"/>
              <a:gd name="T82" fmla="*/ 216 w 224"/>
              <a:gd name="T83" fmla="*/ 16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4" h="180">
                <a:moveTo>
                  <a:pt x="204" y="0"/>
                </a:moveTo>
                <a:cubicBezTo>
                  <a:pt x="20" y="0"/>
                  <a:pt x="20" y="0"/>
                  <a:pt x="20" y="0"/>
                </a:cubicBezTo>
                <a:cubicBezTo>
                  <a:pt x="15" y="0"/>
                  <a:pt x="10" y="2"/>
                  <a:pt x="7" y="5"/>
                </a:cubicBezTo>
                <a:cubicBezTo>
                  <a:pt x="7" y="5"/>
                  <a:pt x="6" y="5"/>
                  <a:pt x="6" y="6"/>
                </a:cubicBezTo>
                <a:cubicBezTo>
                  <a:pt x="6" y="6"/>
                  <a:pt x="6" y="6"/>
                  <a:pt x="6" y="6"/>
                </a:cubicBezTo>
                <a:cubicBezTo>
                  <a:pt x="2" y="9"/>
                  <a:pt x="0" y="14"/>
                  <a:pt x="0" y="20"/>
                </a:cubicBezTo>
                <a:cubicBezTo>
                  <a:pt x="0" y="160"/>
                  <a:pt x="0" y="160"/>
                  <a:pt x="0" y="160"/>
                </a:cubicBezTo>
                <a:cubicBezTo>
                  <a:pt x="0" y="171"/>
                  <a:pt x="9" y="180"/>
                  <a:pt x="20" y="180"/>
                </a:cubicBezTo>
                <a:cubicBezTo>
                  <a:pt x="204" y="180"/>
                  <a:pt x="204" y="180"/>
                  <a:pt x="204" y="180"/>
                </a:cubicBezTo>
                <a:cubicBezTo>
                  <a:pt x="215" y="180"/>
                  <a:pt x="224" y="171"/>
                  <a:pt x="224" y="160"/>
                </a:cubicBezTo>
                <a:cubicBezTo>
                  <a:pt x="224" y="20"/>
                  <a:pt x="224" y="20"/>
                  <a:pt x="224" y="20"/>
                </a:cubicBezTo>
                <a:cubicBezTo>
                  <a:pt x="224" y="9"/>
                  <a:pt x="215" y="0"/>
                  <a:pt x="204" y="0"/>
                </a:cubicBezTo>
                <a:close/>
                <a:moveTo>
                  <a:pt x="20" y="8"/>
                </a:moveTo>
                <a:cubicBezTo>
                  <a:pt x="204" y="8"/>
                  <a:pt x="204" y="8"/>
                  <a:pt x="204" y="8"/>
                </a:cubicBezTo>
                <a:cubicBezTo>
                  <a:pt x="206" y="8"/>
                  <a:pt x="207" y="8"/>
                  <a:pt x="209" y="9"/>
                </a:cubicBezTo>
                <a:cubicBezTo>
                  <a:pt x="112" y="106"/>
                  <a:pt x="112" y="106"/>
                  <a:pt x="112" y="106"/>
                </a:cubicBezTo>
                <a:cubicBezTo>
                  <a:pt x="15" y="9"/>
                  <a:pt x="15" y="9"/>
                  <a:pt x="15" y="9"/>
                </a:cubicBezTo>
                <a:cubicBezTo>
                  <a:pt x="17" y="8"/>
                  <a:pt x="18" y="8"/>
                  <a:pt x="20" y="8"/>
                </a:cubicBezTo>
                <a:close/>
                <a:moveTo>
                  <a:pt x="8" y="160"/>
                </a:moveTo>
                <a:cubicBezTo>
                  <a:pt x="8" y="20"/>
                  <a:pt x="8" y="20"/>
                  <a:pt x="8" y="20"/>
                </a:cubicBezTo>
                <a:cubicBezTo>
                  <a:pt x="8" y="18"/>
                  <a:pt x="9" y="16"/>
                  <a:pt x="9" y="14"/>
                </a:cubicBezTo>
                <a:cubicBezTo>
                  <a:pt x="84" y="89"/>
                  <a:pt x="84" y="89"/>
                  <a:pt x="84" y="89"/>
                </a:cubicBezTo>
                <a:cubicBezTo>
                  <a:pt x="9" y="165"/>
                  <a:pt x="9" y="165"/>
                  <a:pt x="9" y="165"/>
                </a:cubicBezTo>
                <a:cubicBezTo>
                  <a:pt x="8" y="163"/>
                  <a:pt x="8" y="162"/>
                  <a:pt x="8" y="160"/>
                </a:cubicBezTo>
                <a:close/>
                <a:moveTo>
                  <a:pt x="204" y="172"/>
                </a:moveTo>
                <a:cubicBezTo>
                  <a:pt x="20" y="172"/>
                  <a:pt x="20" y="172"/>
                  <a:pt x="20" y="172"/>
                </a:cubicBezTo>
                <a:cubicBezTo>
                  <a:pt x="18" y="172"/>
                  <a:pt x="16" y="171"/>
                  <a:pt x="14" y="171"/>
                </a:cubicBezTo>
                <a:cubicBezTo>
                  <a:pt x="90" y="95"/>
                  <a:pt x="90" y="95"/>
                  <a:pt x="90" y="95"/>
                </a:cubicBezTo>
                <a:cubicBezTo>
                  <a:pt x="108" y="113"/>
                  <a:pt x="108" y="113"/>
                  <a:pt x="108" y="113"/>
                </a:cubicBezTo>
                <a:cubicBezTo>
                  <a:pt x="108" y="113"/>
                  <a:pt x="108" y="113"/>
                  <a:pt x="108" y="113"/>
                </a:cubicBezTo>
                <a:cubicBezTo>
                  <a:pt x="109" y="115"/>
                  <a:pt x="110" y="116"/>
                  <a:pt x="112" y="116"/>
                </a:cubicBezTo>
                <a:cubicBezTo>
                  <a:pt x="114" y="116"/>
                  <a:pt x="115" y="115"/>
                  <a:pt x="116" y="113"/>
                </a:cubicBezTo>
                <a:cubicBezTo>
                  <a:pt x="116" y="113"/>
                  <a:pt x="116" y="113"/>
                  <a:pt x="116" y="113"/>
                </a:cubicBezTo>
                <a:cubicBezTo>
                  <a:pt x="134" y="95"/>
                  <a:pt x="134" y="95"/>
                  <a:pt x="134" y="95"/>
                </a:cubicBezTo>
                <a:cubicBezTo>
                  <a:pt x="210" y="171"/>
                  <a:pt x="210" y="171"/>
                  <a:pt x="210" y="171"/>
                </a:cubicBezTo>
                <a:cubicBezTo>
                  <a:pt x="208" y="171"/>
                  <a:pt x="206" y="172"/>
                  <a:pt x="204" y="172"/>
                </a:cubicBezTo>
                <a:close/>
                <a:moveTo>
                  <a:pt x="216" y="160"/>
                </a:moveTo>
                <a:cubicBezTo>
                  <a:pt x="216" y="162"/>
                  <a:pt x="216" y="163"/>
                  <a:pt x="215" y="165"/>
                </a:cubicBezTo>
                <a:cubicBezTo>
                  <a:pt x="140" y="89"/>
                  <a:pt x="140" y="89"/>
                  <a:pt x="140" y="89"/>
                </a:cubicBezTo>
                <a:cubicBezTo>
                  <a:pt x="215" y="14"/>
                  <a:pt x="215" y="14"/>
                  <a:pt x="215" y="14"/>
                </a:cubicBezTo>
                <a:cubicBezTo>
                  <a:pt x="215" y="16"/>
                  <a:pt x="216" y="18"/>
                  <a:pt x="216" y="20"/>
                </a:cubicBezTo>
                <a:lnTo>
                  <a:pt x="216" y="160"/>
                </a:lnTo>
                <a:close/>
              </a:path>
            </a:pathLst>
          </a:custGeom>
          <a:solidFill>
            <a:schemeClr val="accent2"/>
          </a:solidFill>
          <a:ln w="12700">
            <a:miter lim="400000"/>
          </a:ln>
        </p:spPr>
        <p:txBody>
          <a:bodyPr lIns="45719" rIns="45719" anchor="ctr"/>
          <a:lstStyle/>
          <a:p>
            <a:pPr>
              <a:lnSpc>
                <a:spcPct val="80000"/>
              </a:lnSpc>
            </a:pPr>
            <a:endParaRPr lang="en-US" sz="7000" spc="140">
              <a:solidFill>
                <a:srgbClr val="FFFFFF"/>
              </a:solidFill>
            </a:endParaRPr>
          </a:p>
        </p:txBody>
      </p:sp>
      <p:sp>
        <p:nvSpPr>
          <p:cNvPr id="7" name="+123456789000"/>
          <p:cNvSpPr txBox="1"/>
          <p:nvPr/>
        </p:nvSpPr>
        <p:spPr>
          <a:xfrm>
            <a:off x="2490688" y="2356252"/>
            <a:ext cx="3605311" cy="37721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l"/>
            <a:r>
              <a:rPr lang="en-US" sz="1600" dirty="0">
                <a:solidFill>
                  <a:schemeClr val="bg2"/>
                </a:solidFill>
                <a:latin typeface="+mn-lt"/>
                <a:ea typeface="Arial" charset="0"/>
                <a:cs typeface="Arial" charset="0"/>
              </a:rPr>
              <a:t>WVMATCHsurvey@hsc.wvu.edu</a:t>
            </a:r>
            <a:endParaRPr sz="1600" dirty="0">
              <a:solidFill>
                <a:schemeClr val="bg2"/>
              </a:solidFill>
              <a:latin typeface="+mn-lt"/>
              <a:ea typeface="Arial" charset="0"/>
              <a:cs typeface="Arial" charset="0"/>
            </a:endParaRPr>
          </a:p>
        </p:txBody>
      </p:sp>
      <p:sp>
        <p:nvSpPr>
          <p:cNvPr id="10" name="Oval 9"/>
          <p:cNvSpPr/>
          <p:nvPr/>
        </p:nvSpPr>
        <p:spPr>
          <a:xfrm>
            <a:off x="1715894" y="3047588"/>
            <a:ext cx="576097" cy="57609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Freeform 703">
            <a:extLst>
              <a:ext uri="{FF2B5EF4-FFF2-40B4-BE49-F238E27FC236}">
                <a16:creationId xmlns:a16="http://schemas.microsoft.com/office/drawing/2014/main" id="{F9679E4E-930A-4655-9F2D-0144C7E03BF2}"/>
              </a:ext>
            </a:extLst>
          </p:cNvPr>
          <p:cNvSpPr>
            <a:spLocks noEditPoints="1"/>
          </p:cNvSpPr>
          <p:nvPr/>
        </p:nvSpPr>
        <p:spPr bwMode="auto">
          <a:xfrm>
            <a:off x="1864599" y="3217986"/>
            <a:ext cx="293521" cy="262587"/>
          </a:xfrm>
          <a:custGeom>
            <a:avLst/>
            <a:gdLst>
              <a:gd name="T0" fmla="*/ 174 w 240"/>
              <a:gd name="T1" fmla="*/ 221 h 221"/>
              <a:gd name="T2" fmla="*/ 174 w 240"/>
              <a:gd name="T3" fmla="*/ 221 h 221"/>
              <a:gd name="T4" fmla="*/ 137 w 240"/>
              <a:gd name="T5" fmla="*/ 213 h 221"/>
              <a:gd name="T6" fmla="*/ 128 w 240"/>
              <a:gd name="T7" fmla="*/ 207 h 221"/>
              <a:gd name="T8" fmla="*/ 75 w 240"/>
              <a:gd name="T9" fmla="*/ 164 h 221"/>
              <a:gd name="T10" fmla="*/ 32 w 240"/>
              <a:gd name="T11" fmla="*/ 111 h 221"/>
              <a:gd name="T12" fmla="*/ 27 w 240"/>
              <a:gd name="T13" fmla="*/ 103 h 221"/>
              <a:gd name="T14" fmla="*/ 47 w 240"/>
              <a:gd name="T15" fmla="*/ 6 h 221"/>
              <a:gd name="T16" fmla="*/ 60 w 240"/>
              <a:gd name="T17" fmla="*/ 0 h 221"/>
              <a:gd name="T18" fmla="*/ 90 w 240"/>
              <a:gd name="T19" fmla="*/ 21 h 221"/>
              <a:gd name="T20" fmla="*/ 98 w 240"/>
              <a:gd name="T21" fmla="*/ 68 h 221"/>
              <a:gd name="T22" fmla="*/ 98 w 240"/>
              <a:gd name="T23" fmla="*/ 68 h 221"/>
              <a:gd name="T24" fmla="*/ 81 w 240"/>
              <a:gd name="T25" fmla="*/ 97 h 221"/>
              <a:gd name="T26" fmla="*/ 109 w 240"/>
              <a:gd name="T27" fmla="*/ 130 h 221"/>
              <a:gd name="T28" fmla="*/ 142 w 240"/>
              <a:gd name="T29" fmla="*/ 158 h 221"/>
              <a:gd name="T30" fmla="*/ 145 w 240"/>
              <a:gd name="T31" fmla="*/ 159 h 221"/>
              <a:gd name="T32" fmla="*/ 145 w 240"/>
              <a:gd name="T33" fmla="*/ 159 h 221"/>
              <a:gd name="T34" fmla="*/ 171 w 240"/>
              <a:gd name="T35" fmla="*/ 142 h 221"/>
              <a:gd name="T36" fmla="*/ 171 w 240"/>
              <a:gd name="T37" fmla="*/ 141 h 221"/>
              <a:gd name="T38" fmla="*/ 185 w 240"/>
              <a:gd name="T39" fmla="*/ 136 h 221"/>
              <a:gd name="T40" fmla="*/ 219 w 240"/>
              <a:gd name="T41" fmla="*/ 150 h 221"/>
              <a:gd name="T42" fmla="*/ 239 w 240"/>
              <a:gd name="T43" fmla="*/ 177 h 221"/>
              <a:gd name="T44" fmla="*/ 234 w 240"/>
              <a:gd name="T45" fmla="*/ 192 h 221"/>
              <a:gd name="T46" fmla="*/ 174 w 240"/>
              <a:gd name="T47" fmla="*/ 221 h 221"/>
              <a:gd name="T48" fmla="*/ 60 w 240"/>
              <a:gd name="T49" fmla="*/ 8 h 221"/>
              <a:gd name="T50" fmla="*/ 53 w 240"/>
              <a:gd name="T51" fmla="*/ 12 h 221"/>
              <a:gd name="T52" fmla="*/ 52 w 240"/>
              <a:gd name="T53" fmla="*/ 12 h 221"/>
              <a:gd name="T54" fmla="*/ 34 w 240"/>
              <a:gd name="T55" fmla="*/ 99 h 221"/>
              <a:gd name="T56" fmla="*/ 39 w 240"/>
              <a:gd name="T57" fmla="*/ 107 h 221"/>
              <a:gd name="T58" fmla="*/ 81 w 240"/>
              <a:gd name="T59" fmla="*/ 159 h 221"/>
              <a:gd name="T60" fmla="*/ 133 w 240"/>
              <a:gd name="T61" fmla="*/ 200 h 221"/>
              <a:gd name="T62" fmla="*/ 141 w 240"/>
              <a:gd name="T63" fmla="*/ 205 h 221"/>
              <a:gd name="T64" fmla="*/ 174 w 240"/>
              <a:gd name="T65" fmla="*/ 213 h 221"/>
              <a:gd name="T66" fmla="*/ 227 w 240"/>
              <a:gd name="T67" fmla="*/ 187 h 221"/>
              <a:gd name="T68" fmla="*/ 228 w 240"/>
              <a:gd name="T69" fmla="*/ 187 h 221"/>
              <a:gd name="T70" fmla="*/ 231 w 240"/>
              <a:gd name="T71" fmla="*/ 178 h 221"/>
              <a:gd name="T72" fmla="*/ 214 w 240"/>
              <a:gd name="T73" fmla="*/ 156 h 221"/>
              <a:gd name="T74" fmla="*/ 185 w 240"/>
              <a:gd name="T75" fmla="*/ 144 h 221"/>
              <a:gd name="T76" fmla="*/ 177 w 240"/>
              <a:gd name="T77" fmla="*/ 147 h 221"/>
              <a:gd name="T78" fmla="*/ 145 w 240"/>
              <a:gd name="T79" fmla="*/ 167 h 221"/>
              <a:gd name="T80" fmla="*/ 145 w 240"/>
              <a:gd name="T81" fmla="*/ 167 h 221"/>
              <a:gd name="T82" fmla="*/ 138 w 240"/>
              <a:gd name="T83" fmla="*/ 165 h 221"/>
              <a:gd name="T84" fmla="*/ 138 w 240"/>
              <a:gd name="T85" fmla="*/ 165 h 221"/>
              <a:gd name="T86" fmla="*/ 103 w 240"/>
              <a:gd name="T87" fmla="*/ 136 h 221"/>
              <a:gd name="T88" fmla="*/ 75 w 240"/>
              <a:gd name="T89" fmla="*/ 102 h 221"/>
              <a:gd name="T90" fmla="*/ 74 w 240"/>
              <a:gd name="T91" fmla="*/ 101 h 221"/>
              <a:gd name="T92" fmla="*/ 92 w 240"/>
              <a:gd name="T93" fmla="*/ 62 h 221"/>
              <a:gd name="T94" fmla="*/ 83 w 240"/>
              <a:gd name="T95" fmla="*/ 25 h 221"/>
              <a:gd name="T96" fmla="*/ 60 w 240"/>
              <a:gd name="T97" fmla="*/ 8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0" h="221">
                <a:moveTo>
                  <a:pt x="174" y="221"/>
                </a:moveTo>
                <a:cubicBezTo>
                  <a:pt x="174" y="221"/>
                  <a:pt x="174" y="221"/>
                  <a:pt x="174" y="221"/>
                </a:cubicBezTo>
                <a:cubicBezTo>
                  <a:pt x="162" y="221"/>
                  <a:pt x="149" y="218"/>
                  <a:pt x="137" y="213"/>
                </a:cubicBezTo>
                <a:cubicBezTo>
                  <a:pt x="134" y="211"/>
                  <a:pt x="131" y="209"/>
                  <a:pt x="128" y="207"/>
                </a:cubicBezTo>
                <a:cubicBezTo>
                  <a:pt x="118" y="200"/>
                  <a:pt x="92" y="181"/>
                  <a:pt x="75" y="164"/>
                </a:cubicBezTo>
                <a:cubicBezTo>
                  <a:pt x="58" y="147"/>
                  <a:pt x="40" y="122"/>
                  <a:pt x="32" y="111"/>
                </a:cubicBezTo>
                <a:cubicBezTo>
                  <a:pt x="30" y="108"/>
                  <a:pt x="28" y="105"/>
                  <a:pt x="27" y="103"/>
                </a:cubicBezTo>
                <a:cubicBezTo>
                  <a:pt x="0" y="46"/>
                  <a:pt x="43" y="9"/>
                  <a:pt x="47" y="6"/>
                </a:cubicBezTo>
                <a:cubicBezTo>
                  <a:pt x="51" y="2"/>
                  <a:pt x="55" y="0"/>
                  <a:pt x="60" y="0"/>
                </a:cubicBezTo>
                <a:cubicBezTo>
                  <a:pt x="76" y="0"/>
                  <a:pt x="89" y="20"/>
                  <a:pt x="90" y="21"/>
                </a:cubicBezTo>
                <a:cubicBezTo>
                  <a:pt x="91" y="22"/>
                  <a:pt x="113" y="53"/>
                  <a:pt x="98" y="68"/>
                </a:cubicBezTo>
                <a:cubicBezTo>
                  <a:pt x="98" y="68"/>
                  <a:pt x="98" y="68"/>
                  <a:pt x="98" y="68"/>
                </a:cubicBezTo>
                <a:cubicBezTo>
                  <a:pt x="92" y="73"/>
                  <a:pt x="78" y="88"/>
                  <a:pt x="81" y="97"/>
                </a:cubicBezTo>
                <a:cubicBezTo>
                  <a:pt x="84" y="100"/>
                  <a:pt x="99" y="121"/>
                  <a:pt x="109" y="130"/>
                </a:cubicBezTo>
                <a:cubicBezTo>
                  <a:pt x="121" y="143"/>
                  <a:pt x="140" y="156"/>
                  <a:pt x="142" y="158"/>
                </a:cubicBezTo>
                <a:cubicBezTo>
                  <a:pt x="143" y="158"/>
                  <a:pt x="144" y="159"/>
                  <a:pt x="145" y="159"/>
                </a:cubicBezTo>
                <a:cubicBezTo>
                  <a:pt x="145" y="159"/>
                  <a:pt x="145" y="159"/>
                  <a:pt x="145" y="159"/>
                </a:cubicBezTo>
                <a:cubicBezTo>
                  <a:pt x="155" y="159"/>
                  <a:pt x="167" y="146"/>
                  <a:pt x="171" y="142"/>
                </a:cubicBezTo>
                <a:cubicBezTo>
                  <a:pt x="171" y="141"/>
                  <a:pt x="171" y="141"/>
                  <a:pt x="171" y="141"/>
                </a:cubicBezTo>
                <a:cubicBezTo>
                  <a:pt x="175" y="138"/>
                  <a:pt x="179" y="136"/>
                  <a:pt x="185" y="136"/>
                </a:cubicBezTo>
                <a:cubicBezTo>
                  <a:pt x="200" y="136"/>
                  <a:pt x="218" y="149"/>
                  <a:pt x="219" y="150"/>
                </a:cubicBezTo>
                <a:cubicBezTo>
                  <a:pt x="219" y="150"/>
                  <a:pt x="238" y="163"/>
                  <a:pt x="239" y="177"/>
                </a:cubicBezTo>
                <a:cubicBezTo>
                  <a:pt x="240" y="183"/>
                  <a:pt x="238" y="188"/>
                  <a:pt x="234" y="192"/>
                </a:cubicBezTo>
                <a:cubicBezTo>
                  <a:pt x="231" y="195"/>
                  <a:pt x="209" y="221"/>
                  <a:pt x="174" y="221"/>
                </a:cubicBezTo>
                <a:close/>
                <a:moveTo>
                  <a:pt x="60" y="8"/>
                </a:moveTo>
                <a:cubicBezTo>
                  <a:pt x="58" y="8"/>
                  <a:pt x="55" y="9"/>
                  <a:pt x="53" y="12"/>
                </a:cubicBezTo>
                <a:cubicBezTo>
                  <a:pt x="52" y="12"/>
                  <a:pt x="52" y="12"/>
                  <a:pt x="52" y="12"/>
                </a:cubicBezTo>
                <a:cubicBezTo>
                  <a:pt x="50" y="13"/>
                  <a:pt x="9" y="47"/>
                  <a:pt x="34" y="99"/>
                </a:cubicBezTo>
                <a:cubicBezTo>
                  <a:pt x="35" y="101"/>
                  <a:pt x="37" y="104"/>
                  <a:pt x="39" y="107"/>
                </a:cubicBezTo>
                <a:cubicBezTo>
                  <a:pt x="46" y="117"/>
                  <a:pt x="64" y="142"/>
                  <a:pt x="81" y="159"/>
                </a:cubicBezTo>
                <a:cubicBezTo>
                  <a:pt x="97" y="175"/>
                  <a:pt x="122" y="193"/>
                  <a:pt x="133" y="200"/>
                </a:cubicBezTo>
                <a:cubicBezTo>
                  <a:pt x="136" y="203"/>
                  <a:pt x="138" y="204"/>
                  <a:pt x="141" y="205"/>
                </a:cubicBezTo>
                <a:cubicBezTo>
                  <a:pt x="152" y="211"/>
                  <a:pt x="163" y="213"/>
                  <a:pt x="174" y="213"/>
                </a:cubicBezTo>
                <a:cubicBezTo>
                  <a:pt x="207" y="213"/>
                  <a:pt x="227" y="187"/>
                  <a:pt x="227" y="187"/>
                </a:cubicBezTo>
                <a:cubicBezTo>
                  <a:pt x="228" y="187"/>
                  <a:pt x="228" y="187"/>
                  <a:pt x="228" y="187"/>
                </a:cubicBezTo>
                <a:cubicBezTo>
                  <a:pt x="230" y="184"/>
                  <a:pt x="232" y="181"/>
                  <a:pt x="231" y="178"/>
                </a:cubicBezTo>
                <a:cubicBezTo>
                  <a:pt x="230" y="169"/>
                  <a:pt x="219" y="159"/>
                  <a:pt x="214" y="156"/>
                </a:cubicBezTo>
                <a:cubicBezTo>
                  <a:pt x="214" y="156"/>
                  <a:pt x="198" y="144"/>
                  <a:pt x="185" y="144"/>
                </a:cubicBezTo>
                <a:cubicBezTo>
                  <a:pt x="182" y="144"/>
                  <a:pt x="179" y="145"/>
                  <a:pt x="177" y="147"/>
                </a:cubicBezTo>
                <a:cubicBezTo>
                  <a:pt x="175" y="150"/>
                  <a:pt x="159" y="167"/>
                  <a:pt x="145" y="167"/>
                </a:cubicBezTo>
                <a:cubicBezTo>
                  <a:pt x="145" y="167"/>
                  <a:pt x="145" y="167"/>
                  <a:pt x="145" y="167"/>
                </a:cubicBezTo>
                <a:cubicBezTo>
                  <a:pt x="143" y="167"/>
                  <a:pt x="141" y="166"/>
                  <a:pt x="138" y="165"/>
                </a:cubicBezTo>
                <a:cubicBezTo>
                  <a:pt x="138" y="165"/>
                  <a:pt x="138" y="165"/>
                  <a:pt x="138" y="165"/>
                </a:cubicBezTo>
                <a:cubicBezTo>
                  <a:pt x="137" y="164"/>
                  <a:pt x="117" y="149"/>
                  <a:pt x="103" y="136"/>
                </a:cubicBezTo>
                <a:cubicBezTo>
                  <a:pt x="93" y="125"/>
                  <a:pt x="76" y="103"/>
                  <a:pt x="75" y="102"/>
                </a:cubicBezTo>
                <a:cubicBezTo>
                  <a:pt x="74" y="101"/>
                  <a:pt x="74" y="101"/>
                  <a:pt x="74" y="101"/>
                </a:cubicBezTo>
                <a:cubicBezTo>
                  <a:pt x="67" y="86"/>
                  <a:pt x="89" y="65"/>
                  <a:pt x="92" y="62"/>
                </a:cubicBezTo>
                <a:cubicBezTo>
                  <a:pt x="100" y="54"/>
                  <a:pt x="89" y="33"/>
                  <a:pt x="83" y="25"/>
                </a:cubicBezTo>
                <a:cubicBezTo>
                  <a:pt x="80" y="20"/>
                  <a:pt x="70" y="8"/>
                  <a:pt x="60" y="8"/>
                </a:cubicBezTo>
                <a:close/>
              </a:path>
            </a:pathLst>
          </a:custGeom>
          <a:solidFill>
            <a:schemeClr val="accent2"/>
          </a:solidFill>
          <a:ln w="12700">
            <a:miter lim="400000"/>
          </a:ln>
        </p:spPr>
        <p:txBody>
          <a:bodyPr lIns="45719" rIns="45719" anchor="ctr"/>
          <a:lstStyle/>
          <a:p>
            <a:pPr>
              <a:lnSpc>
                <a:spcPct val="80000"/>
              </a:lnSpc>
            </a:pPr>
            <a:endParaRPr lang="en-US" sz="7000" spc="140">
              <a:solidFill>
                <a:srgbClr val="FFFFFF"/>
              </a:solidFill>
            </a:endParaRPr>
          </a:p>
        </p:txBody>
      </p:sp>
      <p:sp>
        <p:nvSpPr>
          <p:cNvPr id="9" name="+123456789000">
            <a:extLst>
              <a:ext uri="{FF2B5EF4-FFF2-40B4-BE49-F238E27FC236}">
                <a16:creationId xmlns:a16="http://schemas.microsoft.com/office/drawing/2014/main" id="{2A25FB55-B0BB-4F32-BB31-ED9201987B2E}"/>
              </a:ext>
            </a:extLst>
          </p:cNvPr>
          <p:cNvSpPr txBox="1"/>
          <p:nvPr/>
        </p:nvSpPr>
        <p:spPr>
          <a:xfrm>
            <a:off x="2490689" y="3136041"/>
            <a:ext cx="1795378" cy="378309"/>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l"/>
            <a:r>
              <a:rPr lang="en-GB" sz="1600" dirty="0">
                <a:solidFill>
                  <a:schemeClr val="bg2"/>
                </a:solidFill>
                <a:latin typeface="+mn-lt"/>
                <a:ea typeface="Arial" charset="0"/>
                <a:cs typeface="Arial" charset="0"/>
              </a:rPr>
              <a:t>304-581-1928</a:t>
            </a:r>
          </a:p>
        </p:txBody>
      </p:sp>
      <p:sp>
        <p:nvSpPr>
          <p:cNvPr id="16" name="TextBox 15"/>
          <p:cNvSpPr txBox="1"/>
          <p:nvPr/>
        </p:nvSpPr>
        <p:spPr>
          <a:xfrm>
            <a:off x="1722547" y="4632818"/>
            <a:ext cx="3478103" cy="369332"/>
          </a:xfrm>
          <a:prstGeom prst="rect">
            <a:avLst/>
          </a:prstGeom>
          <a:noFill/>
        </p:spPr>
        <p:txBody>
          <a:bodyPr wrap="square" rtlCol="0">
            <a:spAutoFit/>
          </a:bodyPr>
          <a:lstStyle/>
          <a:p>
            <a:r>
              <a:rPr lang="en-US" b="1" dirty="0">
                <a:solidFill>
                  <a:schemeClr val="bg2"/>
                </a:solidFill>
              </a:rPr>
              <a:t>WVU Office of Health Affairs</a:t>
            </a:r>
            <a:endParaRPr lang="id-ID" b="1" dirty="0">
              <a:solidFill>
                <a:schemeClr val="bg2"/>
              </a:solidFill>
            </a:endParaRPr>
          </a:p>
        </p:txBody>
      </p:sp>
      <p:sp>
        <p:nvSpPr>
          <p:cNvPr id="17" name="Rectangle 16"/>
          <p:cNvSpPr/>
          <p:nvPr/>
        </p:nvSpPr>
        <p:spPr>
          <a:xfrm>
            <a:off x="1715894" y="4986000"/>
            <a:ext cx="3626166" cy="1092607"/>
          </a:xfrm>
          <a:prstGeom prst="rect">
            <a:avLst/>
          </a:prstGeom>
        </p:spPr>
        <p:txBody>
          <a:bodyPr wrap="square">
            <a:spAutoFit/>
          </a:bodyPr>
          <a:lstStyle/>
          <a:p>
            <a:pPr>
              <a:tabLst>
                <a:tab pos="1257300" algn="l"/>
              </a:tabLst>
              <a:defRPr/>
            </a:pPr>
            <a:r>
              <a:rPr lang="en-US" sz="1200" dirty="0">
                <a:solidFill>
                  <a:schemeClr val="bg2"/>
                </a:solidFill>
                <a:cs typeface="Calibri"/>
              </a:rPr>
              <a:t>405 Capitol Street, Suite 514</a:t>
            </a:r>
          </a:p>
          <a:p>
            <a:pPr>
              <a:tabLst>
                <a:tab pos="1257300" algn="l"/>
              </a:tabLst>
              <a:defRPr/>
            </a:pPr>
            <a:r>
              <a:rPr lang="en-US" sz="1200" dirty="0">
                <a:solidFill>
                  <a:schemeClr val="bg2"/>
                </a:solidFill>
                <a:cs typeface="Calibri"/>
              </a:rPr>
              <a:t>Charleston, WV 25301</a:t>
            </a:r>
            <a:r>
              <a:rPr lang="id-ID" sz="1200" dirty="0">
                <a:solidFill>
                  <a:schemeClr val="bg2"/>
                </a:solidFill>
                <a:cs typeface="Calibri"/>
              </a:rPr>
              <a:t> </a:t>
            </a:r>
            <a:endParaRPr lang="en-US" sz="1200" dirty="0">
              <a:solidFill>
                <a:schemeClr val="bg2"/>
              </a:solidFill>
              <a:cs typeface="Calibri"/>
            </a:endParaRPr>
          </a:p>
          <a:p>
            <a:pPr>
              <a:spcBef>
                <a:spcPts val="600"/>
              </a:spcBef>
              <a:tabLst>
                <a:tab pos="1257300" algn="l"/>
              </a:tabLst>
              <a:defRPr/>
            </a:pPr>
            <a:endParaRPr lang="en-US" sz="1200" dirty="0">
              <a:solidFill>
                <a:schemeClr val="bg2"/>
              </a:solidFill>
              <a:cs typeface="Calibri"/>
            </a:endParaRPr>
          </a:p>
          <a:p>
            <a:pPr>
              <a:tabLst>
                <a:tab pos="1257300" algn="l"/>
              </a:tabLst>
              <a:defRPr/>
            </a:pPr>
            <a:r>
              <a:rPr lang="en-US" sz="1200" dirty="0">
                <a:solidFill>
                  <a:schemeClr val="bg2"/>
                </a:solidFill>
                <a:cs typeface="Calibri"/>
              </a:rPr>
              <a:t>64 Medical Center Drive</a:t>
            </a:r>
          </a:p>
          <a:p>
            <a:pPr>
              <a:tabLst>
                <a:tab pos="1257300" algn="l"/>
              </a:tabLst>
              <a:defRPr/>
            </a:pPr>
            <a:r>
              <a:rPr lang="en-US" sz="1200" dirty="0">
                <a:solidFill>
                  <a:schemeClr val="bg2"/>
                </a:solidFill>
                <a:cs typeface="Calibri"/>
              </a:rPr>
              <a:t>Morgantown, WV 26505</a:t>
            </a:r>
            <a:endParaRPr lang="id-ID" sz="1200" dirty="0">
              <a:solidFill>
                <a:schemeClr val="bg2"/>
              </a:solidFill>
              <a:cs typeface="Calibri"/>
            </a:endParaRPr>
          </a:p>
        </p:txBody>
      </p:sp>
      <p:pic>
        <p:nvPicPr>
          <p:cNvPr id="22" name="Picture 21">
            <a:extLst>
              <a:ext uri="{FF2B5EF4-FFF2-40B4-BE49-F238E27FC236}">
                <a16:creationId xmlns:a16="http://schemas.microsoft.com/office/drawing/2014/main" id="{A7A5A15E-CA9E-2647-AC7E-FDBEB8873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868" y="2544861"/>
            <a:ext cx="4589516" cy="1132781"/>
          </a:xfrm>
          <a:prstGeom prst="rect">
            <a:avLst/>
          </a:prstGeom>
        </p:spPr>
      </p:pic>
    </p:spTree>
    <p:extLst>
      <p:ext uri="{BB962C8B-B14F-4D97-AF65-F5344CB8AC3E}">
        <p14:creationId xmlns:p14="http://schemas.microsoft.com/office/powerpoint/2010/main" val="2032426098"/>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45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par>
                                <p:cTn id="12" presetID="22" presetClass="entr" presetSubtype="8" fill="hold" grpId="0" nodeType="withEffect">
                                  <p:stCondLst>
                                    <p:cond delay="45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22" presetClass="entr" presetSubtype="8" fill="hold" grpId="0" nodeType="withEffect">
                                  <p:stCondLst>
                                    <p:cond delay="45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par>
                                <p:cTn id="18" presetID="22" presetClass="entr" presetSubtype="8" fill="hold" grpId="0" nodeType="withEffect">
                                  <p:stCondLst>
                                    <p:cond delay="45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22" presetClass="entr" presetSubtype="8" fill="hold" grpId="0" nodeType="withEffect">
                                  <p:stCondLst>
                                    <p:cond delay="45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22" presetClass="entr" presetSubtype="8" fill="hold" grpId="0" nodeType="withEffect">
                                  <p:stCondLst>
                                    <p:cond delay="45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par>
                                <p:cTn id="27" presetID="22" presetClass="entr" presetSubtype="8" fill="hold" grpId="0" nodeType="withEffect">
                                  <p:stCondLst>
                                    <p:cond delay="45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par>
                                <p:cTn id="30" presetID="22" presetClass="entr" presetSubtype="8" fill="hold" grpId="0" nodeType="withEffect">
                                  <p:stCondLst>
                                    <p:cond delay="45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par>
                                <p:cTn id="33" presetID="22" presetClass="entr" presetSubtype="8" fill="hold" grpId="0" nodeType="withEffect">
                                  <p:stCondLst>
                                    <p:cond delay="45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par>
                                <p:cTn id="36" presetID="22" presetClass="entr" presetSubtype="8" fill="hold" grpId="0" nodeType="withEffect">
                                  <p:stCondLst>
                                    <p:cond delay="450"/>
                                  </p:stCondLst>
                                  <p:childTnLst>
                                    <p:set>
                                      <p:cBhvr>
                                        <p:cTn id="37" dur="1" fill="hold">
                                          <p:stCondLst>
                                            <p:cond delay="0"/>
                                          </p:stCondLst>
                                        </p:cTn>
                                        <p:tgtEl>
                                          <p:spTgt spid="9"/>
                                        </p:tgtEl>
                                        <p:attrNameLst>
                                          <p:attrName>style.visibility</p:attrName>
                                        </p:attrNameLst>
                                      </p:cBhvr>
                                      <p:to>
                                        <p:strVal val="visible"/>
                                      </p:to>
                                    </p:set>
                                    <p:animEffect transition="in" filter="wipe(left)">
                                      <p:cBhvr>
                                        <p:cTn id="38" dur="500"/>
                                        <p:tgtEl>
                                          <p:spTgt spid="9"/>
                                        </p:tgtEl>
                                      </p:cBhvr>
                                    </p:animEffect>
                                  </p:childTnLst>
                                </p:cTn>
                              </p:par>
                              <p:par>
                                <p:cTn id="39" presetID="22" presetClass="entr" presetSubtype="8" fill="hold" grpId="0" nodeType="withEffect">
                                  <p:stCondLst>
                                    <p:cond delay="45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par>
                                <p:cTn id="42" presetID="22" presetClass="entr" presetSubtype="8" fill="hold" grpId="0" nodeType="withEffect">
                                  <p:stCondLst>
                                    <p:cond delay="450"/>
                                  </p:stCondLst>
                                  <p:childTnLst>
                                    <p:set>
                                      <p:cBhvr>
                                        <p:cTn id="43" dur="1" fill="hold">
                                          <p:stCondLst>
                                            <p:cond delay="0"/>
                                          </p:stCondLst>
                                        </p:cTn>
                                        <p:tgtEl>
                                          <p:spTgt spid="17"/>
                                        </p:tgtEl>
                                        <p:attrNameLst>
                                          <p:attrName>style.visibility</p:attrName>
                                        </p:attrNameLst>
                                      </p:cBhvr>
                                      <p:to>
                                        <p:strVal val="visible"/>
                                      </p:to>
                                    </p:set>
                                    <p:animEffect transition="in" filter="wipe(left)">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build="p"/>
      <p:bldP spid="14" grpId="0" animBg="1"/>
      <p:bldP spid="15" grpId="0" animBg="1"/>
      <p:bldP spid="5" grpId="0" animBg="1"/>
      <p:bldP spid="12" grpId="0" animBg="1"/>
      <p:bldP spid="13" grpId="0" animBg="1"/>
      <p:bldP spid="7" grpId="0" animBg="1"/>
      <p:bldP spid="10" grpId="0" animBg="1"/>
      <p:bldP spid="11" grpId="0" animBg="1"/>
      <p:bldP spid="9" grpId="0" animBg="1"/>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513385"/>
          </a:xfrm>
          <a:prstGeom prst="rect">
            <a:avLst/>
          </a:prstGeom>
          <a:solidFill>
            <a:srgbClr val="201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2007193" y="1093329"/>
            <a:ext cx="8250640" cy="2769989"/>
          </a:xfrm>
          <a:prstGeom prst="rect">
            <a:avLst/>
          </a:prstGeom>
        </p:spPr>
        <p:txBody>
          <a:bodyPr wrap="square" anchor="ctr">
            <a:spAutoFit/>
          </a:bodyPr>
          <a:lstStyle/>
          <a:p>
            <a:pPr algn="ctr"/>
            <a:r>
              <a:rPr lang="id-ID" sz="13800" b="1" spc="300" dirty="0">
                <a:solidFill>
                  <a:schemeClr val="bg2"/>
                </a:solidFill>
                <a:latin typeface="+mj-lt"/>
              </a:rPr>
              <a:t>THANKS</a:t>
            </a:r>
          </a:p>
          <a:p>
            <a:pPr algn="ctr"/>
            <a:r>
              <a:rPr lang="id-ID" sz="3600" b="1" spc="300" dirty="0">
                <a:solidFill>
                  <a:schemeClr val="bg2"/>
                </a:solidFill>
                <a:latin typeface="+mj-lt"/>
              </a:rPr>
              <a:t>For </a:t>
            </a:r>
            <a:r>
              <a:rPr lang="id-ID" sz="3600" b="1" spc="300" dirty="0" err="1">
                <a:solidFill>
                  <a:schemeClr val="bg2"/>
                </a:solidFill>
                <a:latin typeface="+mj-lt"/>
              </a:rPr>
              <a:t>Your</a:t>
            </a:r>
            <a:r>
              <a:rPr lang="id-ID" sz="3600" b="1" spc="300" dirty="0">
                <a:solidFill>
                  <a:schemeClr val="bg2"/>
                </a:solidFill>
                <a:latin typeface="+mj-lt"/>
              </a:rPr>
              <a:t> </a:t>
            </a:r>
            <a:r>
              <a:rPr lang="id-ID" sz="3600" b="1" spc="300" dirty="0" err="1">
                <a:solidFill>
                  <a:schemeClr val="bg2"/>
                </a:solidFill>
                <a:latin typeface="+mj-lt"/>
              </a:rPr>
              <a:t>Participation</a:t>
            </a:r>
            <a:endParaRPr lang="en-US" sz="3600" b="1" spc="300" dirty="0">
              <a:solidFill>
                <a:schemeClr val="bg2"/>
              </a:solidFill>
              <a:latin typeface="+mj-lt"/>
            </a:endParaRPr>
          </a:p>
        </p:txBody>
      </p:sp>
      <p:cxnSp>
        <p:nvCxnSpPr>
          <p:cNvPr id="10" name="Straight Connector 9"/>
          <p:cNvCxnSpPr/>
          <p:nvPr/>
        </p:nvCxnSpPr>
        <p:spPr>
          <a:xfrm>
            <a:off x="2007193" y="3975664"/>
            <a:ext cx="82506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DB243C1-847E-C141-B478-F0C0569A8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503" y="4794139"/>
            <a:ext cx="4589516" cy="1132781"/>
          </a:xfrm>
          <a:prstGeom prst="rect">
            <a:avLst/>
          </a:prstGeom>
        </p:spPr>
      </p:pic>
      <p:pic>
        <p:nvPicPr>
          <p:cNvPr id="4" name="Picture 3" descr="Text&#10;&#10;Description automatically generated">
            <a:extLst>
              <a:ext uri="{FF2B5EF4-FFF2-40B4-BE49-F238E27FC236}">
                <a16:creationId xmlns:a16="http://schemas.microsoft.com/office/drawing/2014/main" id="{480203D2-8030-4B08-AD80-F458F4D61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925" y="5963856"/>
            <a:ext cx="1444420" cy="885133"/>
          </a:xfrm>
          <a:prstGeom prst="rect">
            <a:avLst/>
          </a:prstGeom>
        </p:spPr>
      </p:pic>
      <p:pic>
        <p:nvPicPr>
          <p:cNvPr id="12" name="Picture 11">
            <a:extLst>
              <a:ext uri="{FF2B5EF4-FFF2-40B4-BE49-F238E27FC236}">
                <a16:creationId xmlns:a16="http://schemas.microsoft.com/office/drawing/2014/main" id="{881456E9-146A-4DBB-B049-F53894365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570" y="6117778"/>
            <a:ext cx="2975180" cy="348512"/>
          </a:xfrm>
          <a:prstGeom prst="rect">
            <a:avLst/>
          </a:prstGeom>
        </p:spPr>
      </p:pic>
    </p:spTree>
    <p:extLst>
      <p:ext uri="{BB962C8B-B14F-4D97-AF65-F5344CB8AC3E}">
        <p14:creationId xmlns:p14="http://schemas.microsoft.com/office/powerpoint/2010/main" val="3125334234"/>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37" fill="hold" nodeType="with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CCD44DFC-D9CB-884B-8C82-8D2CBD518F11}"/>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36795747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Placeholder 28" descr="A doctor talking to a patient&#10;&#10;Description automatically generated with medium confidence">
            <a:extLst>
              <a:ext uri="{FF2B5EF4-FFF2-40B4-BE49-F238E27FC236}">
                <a16:creationId xmlns:a16="http://schemas.microsoft.com/office/drawing/2014/main" id="{50956CE1-E492-8145-8CC3-11887BC22DB9}"/>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9621" t="-475" r="2883" b="1977"/>
          <a:stretch/>
        </p:blipFill>
        <p:spPr>
          <a:xfrm>
            <a:off x="95693" y="-10633"/>
            <a:ext cx="12218856" cy="6873107"/>
          </a:xfrm>
        </p:spPr>
      </p:pic>
      <p:sp>
        <p:nvSpPr>
          <p:cNvPr id="3" name="Rectangle 2">
            <a:extLst>
              <a:ext uri="{FF2B5EF4-FFF2-40B4-BE49-F238E27FC236}">
                <a16:creationId xmlns:a16="http://schemas.microsoft.com/office/drawing/2014/main" id="{3AC04EE1-FBE8-134D-BF23-0A6B5A85A141}"/>
              </a:ext>
            </a:extLst>
          </p:cNvPr>
          <p:cNvSpPr/>
          <p:nvPr/>
        </p:nvSpPr>
        <p:spPr>
          <a:xfrm>
            <a:off x="-89179" y="0"/>
            <a:ext cx="361315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457201" y="1185863"/>
            <a:ext cx="4357686" cy="4976812"/>
          </a:xfrm>
          <a:prstGeom prst="rect">
            <a:avLst/>
          </a:prstGeom>
          <a:solidFill>
            <a:srgbClr val="178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178D22"/>
              </a:solidFill>
            </a:endParaRPr>
          </a:p>
        </p:txBody>
      </p:sp>
      <p:sp>
        <p:nvSpPr>
          <p:cNvPr id="27" name="Text Placeholder 26"/>
          <p:cNvSpPr>
            <a:spLocks noGrp="1"/>
          </p:cNvSpPr>
          <p:nvPr>
            <p:ph type="body" sz="quarter" idx="13"/>
          </p:nvPr>
        </p:nvSpPr>
        <p:spPr>
          <a:xfrm>
            <a:off x="457201" y="1764685"/>
            <a:ext cx="4357686" cy="847416"/>
          </a:xfrm>
        </p:spPr>
        <p:txBody>
          <a:bodyPr/>
          <a:lstStyle/>
          <a:p>
            <a:r>
              <a:rPr lang="id-ID" sz="3600" dirty="0">
                <a:solidFill>
                  <a:schemeClr val="bg2"/>
                </a:solidFill>
              </a:rPr>
              <a:t>You </a:t>
            </a:r>
            <a:r>
              <a:rPr lang="id-ID" sz="3600" dirty="0" err="1">
                <a:solidFill>
                  <a:schemeClr val="bg2"/>
                </a:solidFill>
              </a:rPr>
              <a:t>have</a:t>
            </a:r>
            <a:r>
              <a:rPr lang="id-ID" sz="3600" dirty="0">
                <a:solidFill>
                  <a:schemeClr val="bg2"/>
                </a:solidFill>
              </a:rPr>
              <a:t> </a:t>
            </a:r>
          </a:p>
          <a:p>
            <a:r>
              <a:rPr lang="id-ID" sz="3600" dirty="0" err="1">
                <a:solidFill>
                  <a:schemeClr val="bg2"/>
                </a:solidFill>
              </a:rPr>
              <a:t>health</a:t>
            </a:r>
            <a:r>
              <a:rPr lang="id-ID" sz="3600" dirty="0">
                <a:solidFill>
                  <a:schemeClr val="bg2"/>
                </a:solidFill>
              </a:rPr>
              <a:t> </a:t>
            </a:r>
            <a:r>
              <a:rPr lang="id-ID" sz="3600" dirty="0" err="1">
                <a:solidFill>
                  <a:schemeClr val="bg2"/>
                </a:solidFill>
              </a:rPr>
              <a:t>needs</a:t>
            </a:r>
            <a:r>
              <a:rPr lang="id-ID" sz="3600" dirty="0">
                <a:solidFill>
                  <a:schemeClr val="bg2"/>
                </a:solidFill>
              </a:rPr>
              <a:t>.</a:t>
            </a:r>
          </a:p>
        </p:txBody>
      </p:sp>
      <p:sp>
        <p:nvSpPr>
          <p:cNvPr id="7" name="+123456789000"/>
          <p:cNvSpPr txBox="1"/>
          <p:nvPr/>
        </p:nvSpPr>
        <p:spPr>
          <a:xfrm>
            <a:off x="657428" y="3185576"/>
            <a:ext cx="4036873" cy="240591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lgn="just">
              <a:lnSpc>
                <a:spcPct val="120000"/>
              </a:lnSpc>
              <a:defRPr sz="3000" cap="none" spc="90">
                <a:solidFill>
                  <a:srgbClr val="FFFFFF"/>
                </a:solidFill>
                <a:latin typeface="Montserrat-Regular"/>
                <a:ea typeface="Montserrat-Regular"/>
                <a:cs typeface="Montserrat-Regular"/>
                <a:sym typeface="Montserrat-Regular"/>
              </a:defRPr>
            </a:lvl1pPr>
          </a:lstStyle>
          <a:p>
            <a:pPr algn="l"/>
            <a:r>
              <a:rPr lang="en-US" sz="1800" dirty="0">
                <a:solidFill>
                  <a:schemeClr val="bg2"/>
                </a:solidFill>
                <a:latin typeface="+mn-lt"/>
                <a:ea typeface="Arial" charset="0"/>
                <a:cs typeface="Arial" charset="0"/>
              </a:rPr>
              <a:t>The goal of MATCH is to change health in WV for the better, but we can't do it without your help. By completing the MATCH survey, you ensure that your voice is heard. Support us in improving the health of your community!</a:t>
            </a:r>
            <a:endParaRPr sz="1800" dirty="0">
              <a:solidFill>
                <a:schemeClr val="bg2"/>
              </a:solidFill>
              <a:latin typeface="+mn-lt"/>
              <a:ea typeface="Arial" charset="0"/>
              <a:cs typeface="Arial" charset="0"/>
            </a:endParaRPr>
          </a:p>
        </p:txBody>
      </p:sp>
      <p:pic>
        <p:nvPicPr>
          <p:cNvPr id="22" name="Picture 21">
            <a:extLst>
              <a:ext uri="{FF2B5EF4-FFF2-40B4-BE49-F238E27FC236}">
                <a16:creationId xmlns:a16="http://schemas.microsoft.com/office/drawing/2014/main" id="{A7A5A15E-CA9E-2647-AC7E-FDBEB8873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7885" y="5386314"/>
            <a:ext cx="3243263" cy="800499"/>
          </a:xfrm>
          <a:prstGeom prst="rect">
            <a:avLst/>
          </a:prstGeom>
        </p:spPr>
      </p:pic>
    </p:spTree>
    <p:extLst>
      <p:ext uri="{BB962C8B-B14F-4D97-AF65-F5344CB8AC3E}">
        <p14:creationId xmlns:p14="http://schemas.microsoft.com/office/powerpoint/2010/main" val="1624346026"/>
      </p:ext>
    </p:extLst>
  </p:cSld>
  <p:clrMapOvr>
    <a:masterClrMapping/>
  </p:clrMapOvr>
  <mc:AlternateContent xmlns:mc="http://schemas.openxmlformats.org/markup-compatibility/2006" xmlns:p14="http://schemas.microsoft.com/office/powerpoint/2010/main">
    <mc:Choice Requires="p14">
      <p:transition spd="slow" p14:dur="125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0-#ppt_w/2"/>
                                          </p:val>
                                        </p:tav>
                                        <p:tav tm="100000">
                                          <p:val>
                                            <p:strVal val="#ppt_x"/>
                                          </p:val>
                                        </p:tav>
                                      </p:tavLst>
                                    </p:anim>
                                    <p:anim calcmode="lin" valueType="num">
                                      <p:cBhvr additive="base">
                                        <p:cTn id="8" dur="75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450"/>
                                  </p:stCondLst>
                                  <p:childTnLst>
                                    <p:set>
                                      <p:cBhvr>
                                        <p:cTn id="10" dur="1" fill="hold">
                                          <p:stCondLst>
                                            <p:cond delay="0"/>
                                          </p:stCondLst>
                                        </p:cTn>
                                        <p:tgtEl>
                                          <p:spTgt spid="27">
                                            <p:txEl>
                                              <p:pRg st="0" end="0"/>
                                            </p:txEl>
                                          </p:spTgt>
                                        </p:tgtEl>
                                        <p:attrNameLst>
                                          <p:attrName>style.visibility</p:attrName>
                                        </p:attrNameLst>
                                      </p:cBhvr>
                                      <p:to>
                                        <p:strVal val="visible"/>
                                      </p:to>
                                    </p:set>
                                    <p:animEffect transition="in" filter="wipe(left)">
                                      <p:cBhvr>
                                        <p:cTn id="11" dur="500"/>
                                        <p:tgtEl>
                                          <p:spTgt spid="27">
                                            <p:txEl>
                                              <p:pRg st="0" end="0"/>
                                            </p:txEl>
                                          </p:spTgt>
                                        </p:tgtEl>
                                      </p:cBhvr>
                                    </p:animEffect>
                                  </p:childTnLst>
                                </p:cTn>
                              </p:par>
                              <p:par>
                                <p:cTn id="12" presetID="22" presetClass="entr" presetSubtype="8" fill="hold" grpId="0" nodeType="withEffect">
                                  <p:stCondLst>
                                    <p:cond delay="450"/>
                                  </p:stCondLst>
                                  <p:childTnLst>
                                    <p:set>
                                      <p:cBhvr>
                                        <p:cTn id="13" dur="1" fill="hold">
                                          <p:stCondLst>
                                            <p:cond delay="0"/>
                                          </p:stCondLst>
                                        </p:cTn>
                                        <p:tgtEl>
                                          <p:spTgt spid="27">
                                            <p:txEl>
                                              <p:pRg st="1" end="1"/>
                                            </p:txEl>
                                          </p:spTgt>
                                        </p:tgtEl>
                                        <p:attrNameLst>
                                          <p:attrName>style.visibility</p:attrName>
                                        </p:attrNameLst>
                                      </p:cBhvr>
                                      <p:to>
                                        <p:strVal val="visible"/>
                                      </p:to>
                                    </p:set>
                                    <p:animEffect transition="in" filter="wipe(left)">
                                      <p:cBhvr>
                                        <p:cTn id="14" dur="500"/>
                                        <p:tgtEl>
                                          <p:spTgt spid="27">
                                            <p:txEl>
                                              <p:pRg st="1" end="1"/>
                                            </p:txEl>
                                          </p:spTgt>
                                        </p:tgtEl>
                                      </p:cBhvr>
                                    </p:animEffect>
                                  </p:childTnLst>
                                </p:cTn>
                              </p:par>
                              <p:par>
                                <p:cTn id="15" presetID="22" presetClass="entr" presetSubtype="8" fill="hold" grpId="0" nodeType="withEffect">
                                  <p:stCondLst>
                                    <p:cond delay="4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build="p"/>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835F009F-304D-1A48-9BF9-A2A2598AF24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a:fillRect/>
          </a:stretch>
        </p:blipFill>
        <p:spPr/>
      </p:pic>
      <p:sp>
        <p:nvSpPr>
          <p:cNvPr id="4" name="Text Placeholder 90">
            <a:extLst>
              <a:ext uri="{FF2B5EF4-FFF2-40B4-BE49-F238E27FC236}">
                <a16:creationId xmlns:a16="http://schemas.microsoft.com/office/drawing/2014/main" id="{D3996669-BB51-0041-ACB4-717A94F6D14B}"/>
              </a:ext>
            </a:extLst>
          </p:cNvPr>
          <p:cNvSpPr txBox="1">
            <a:spLocks/>
          </p:cNvSpPr>
          <p:nvPr/>
        </p:nvSpPr>
        <p:spPr>
          <a:xfrm>
            <a:off x="4955667" y="596648"/>
            <a:ext cx="6809613" cy="57382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a:solidFill>
                  <a:schemeClr val="bg1"/>
                </a:solidFill>
              </a:rPr>
              <a:t>Why Should I Participate?</a:t>
            </a:r>
            <a:endParaRPr lang="id-ID" sz="3600" b="1" dirty="0">
              <a:solidFill>
                <a:schemeClr val="bg1"/>
              </a:solidFill>
            </a:endParaRPr>
          </a:p>
        </p:txBody>
      </p:sp>
      <p:sp>
        <p:nvSpPr>
          <p:cNvPr id="5" name="TextBox 4">
            <a:extLst>
              <a:ext uri="{FF2B5EF4-FFF2-40B4-BE49-F238E27FC236}">
                <a16:creationId xmlns:a16="http://schemas.microsoft.com/office/drawing/2014/main" id="{80537A4F-BA15-8542-A7A1-9F963979E1F1}"/>
              </a:ext>
            </a:extLst>
          </p:cNvPr>
          <p:cNvSpPr txBox="1"/>
          <p:nvPr/>
        </p:nvSpPr>
        <p:spPr>
          <a:xfrm>
            <a:off x="5425440" y="1956548"/>
            <a:ext cx="6339840"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solidFill>
                  <a:srgbClr val="211851"/>
                </a:solidFill>
                <a:latin typeface="+mj-lt"/>
              </a:rPr>
              <a:t>Be a force for positive change</a:t>
            </a:r>
          </a:p>
          <a:p>
            <a:pPr marL="342900" indent="-342900">
              <a:buFont typeface="Arial" panose="020B0604020202020204" pitchFamily="34" charset="0"/>
              <a:buChar char="•"/>
            </a:pPr>
            <a:endParaRPr lang="en-US" sz="2400" dirty="0">
              <a:solidFill>
                <a:srgbClr val="211851"/>
              </a:solidFill>
              <a:latin typeface="+mj-lt"/>
            </a:endParaRPr>
          </a:p>
          <a:p>
            <a:pPr marL="342900" indent="-342900">
              <a:buFont typeface="Arial" panose="020B0604020202020204" pitchFamily="34" charset="0"/>
              <a:buChar char="•"/>
            </a:pPr>
            <a:r>
              <a:rPr lang="en-US" sz="2400" dirty="0">
                <a:solidFill>
                  <a:srgbClr val="211851"/>
                </a:solidFill>
                <a:latin typeface="+mj-lt"/>
              </a:rPr>
              <a:t>Provide insight to the health concerns facing your community</a:t>
            </a:r>
          </a:p>
          <a:p>
            <a:pPr marL="342900" indent="-342900">
              <a:buFont typeface="Arial" panose="020B0604020202020204" pitchFamily="34" charset="0"/>
              <a:buChar char="•"/>
            </a:pPr>
            <a:endParaRPr lang="en-US" sz="2400" dirty="0">
              <a:solidFill>
                <a:srgbClr val="211851"/>
              </a:solidFill>
              <a:latin typeface="+mj-lt"/>
            </a:endParaRPr>
          </a:p>
          <a:p>
            <a:pPr marL="342900" indent="-342900">
              <a:buFont typeface="Arial" panose="020B0604020202020204" pitchFamily="34" charset="0"/>
              <a:buChar char="•"/>
            </a:pPr>
            <a:r>
              <a:rPr lang="en-US" sz="2400" dirty="0">
                <a:solidFill>
                  <a:srgbClr val="211851"/>
                </a:solidFill>
                <a:latin typeface="+mj-lt"/>
              </a:rPr>
              <a:t>Improve the access to care in your community.</a:t>
            </a:r>
          </a:p>
          <a:p>
            <a:pPr marL="342900" indent="-342900">
              <a:buFont typeface="Arial" panose="020B0604020202020204" pitchFamily="34" charset="0"/>
              <a:buChar char="•"/>
            </a:pPr>
            <a:endParaRPr lang="en-US" sz="2400" dirty="0">
              <a:solidFill>
                <a:srgbClr val="211851"/>
              </a:solidFill>
              <a:latin typeface="+mj-lt"/>
            </a:endParaRPr>
          </a:p>
          <a:p>
            <a:pPr marL="342900" indent="-342900">
              <a:buFont typeface="Arial" panose="020B0604020202020204" pitchFamily="34" charset="0"/>
              <a:buChar char="•"/>
            </a:pPr>
            <a:r>
              <a:rPr lang="en-US" sz="2400" dirty="0">
                <a:solidFill>
                  <a:srgbClr val="211851"/>
                </a:solidFill>
                <a:latin typeface="+mj-lt"/>
              </a:rPr>
              <a:t>Ensure that resources are directed to the areas that need it most</a:t>
            </a:r>
          </a:p>
        </p:txBody>
      </p:sp>
    </p:spTree>
    <p:extLst>
      <p:ext uri="{BB962C8B-B14F-4D97-AF65-F5344CB8AC3E}">
        <p14:creationId xmlns:p14="http://schemas.microsoft.com/office/powerpoint/2010/main" val="42254796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ECF471-8A73-9A45-87D1-5FBB63491D0D}"/>
              </a:ext>
            </a:extLst>
          </p:cNvPr>
          <p:cNvSpPr/>
          <p:nvPr/>
        </p:nvSpPr>
        <p:spPr>
          <a:xfrm>
            <a:off x="1" y="1942891"/>
            <a:ext cx="12192000" cy="2816678"/>
          </a:xfrm>
          <a:prstGeom prst="rect">
            <a:avLst/>
          </a:prstGeom>
          <a:solidFill>
            <a:srgbClr val="2118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178D22"/>
              </a:solidFill>
            </a:endParaRPr>
          </a:p>
        </p:txBody>
      </p:sp>
      <p:sp>
        <p:nvSpPr>
          <p:cNvPr id="3" name="Text Placeholder 2"/>
          <p:cNvSpPr>
            <a:spLocks noGrp="1"/>
          </p:cNvSpPr>
          <p:nvPr>
            <p:ph type="body" sz="quarter" idx="10"/>
          </p:nvPr>
        </p:nvSpPr>
        <p:spPr>
          <a:xfrm>
            <a:off x="676275" y="335754"/>
            <a:ext cx="10839450" cy="573820"/>
          </a:xfrm>
        </p:spPr>
        <p:txBody>
          <a:bodyPr/>
          <a:lstStyle/>
          <a:p>
            <a:r>
              <a:rPr lang="id-ID" dirty="0" err="1">
                <a:solidFill>
                  <a:srgbClr val="001F60"/>
                </a:solidFill>
              </a:rPr>
              <a:t>How</a:t>
            </a:r>
            <a:r>
              <a:rPr lang="id-ID" dirty="0">
                <a:solidFill>
                  <a:srgbClr val="001F60"/>
                </a:solidFill>
              </a:rPr>
              <a:t> Do I </a:t>
            </a:r>
            <a:r>
              <a:rPr lang="id-ID" dirty="0" err="1">
                <a:solidFill>
                  <a:srgbClr val="001F60"/>
                </a:solidFill>
              </a:rPr>
              <a:t>Participate</a:t>
            </a:r>
            <a:r>
              <a:rPr lang="id-ID" dirty="0">
                <a:solidFill>
                  <a:srgbClr val="001F60"/>
                </a:solidFill>
              </a:rPr>
              <a:t>?</a:t>
            </a:r>
          </a:p>
        </p:txBody>
      </p:sp>
      <p:sp>
        <p:nvSpPr>
          <p:cNvPr id="11" name="TextBox 10">
            <a:extLst>
              <a:ext uri="{FF2B5EF4-FFF2-40B4-BE49-F238E27FC236}">
                <a16:creationId xmlns:a16="http://schemas.microsoft.com/office/drawing/2014/main" id="{973B27C1-1246-44EB-9E9F-FA94AFB14DD4}"/>
              </a:ext>
            </a:extLst>
          </p:cNvPr>
          <p:cNvSpPr txBox="1"/>
          <p:nvPr/>
        </p:nvSpPr>
        <p:spPr>
          <a:xfrm>
            <a:off x="1430798" y="923009"/>
            <a:ext cx="9266903" cy="871713"/>
          </a:xfrm>
          <a:prstGeom prst="rect">
            <a:avLst/>
          </a:prstGeom>
          <a:noFill/>
        </p:spPr>
        <p:txBody>
          <a:bodyPr wrap="square" rtlCol="0">
            <a:spAutoFit/>
          </a:bodyPr>
          <a:lstStyle/>
          <a:p>
            <a:pPr algn="ctr">
              <a:lnSpc>
                <a:spcPct val="150000"/>
              </a:lnSpc>
            </a:pPr>
            <a:r>
              <a:rPr lang="en-US" dirty="0">
                <a:solidFill>
                  <a:srgbClr val="001F60"/>
                </a:solidFill>
              </a:rPr>
              <a:t>If selected, you will receive a letter in the mail inviting you to </a:t>
            </a:r>
          </a:p>
          <a:p>
            <a:pPr algn="ctr">
              <a:lnSpc>
                <a:spcPct val="150000"/>
              </a:lnSpc>
            </a:pPr>
            <a:r>
              <a:rPr lang="en-US" dirty="0">
                <a:solidFill>
                  <a:srgbClr val="001F60"/>
                </a:solidFill>
              </a:rPr>
              <a:t>complete the survey. You choose how to complete your survey. </a:t>
            </a:r>
            <a:endParaRPr lang="en-US" dirty="0">
              <a:solidFill>
                <a:srgbClr val="001F60"/>
              </a:solidFill>
              <a:ea typeface="Open Sans" panose="020B0606030504020204" pitchFamily="34" charset="0"/>
              <a:cs typeface="Open Sans" panose="020B0606030504020204" pitchFamily="34" charset="0"/>
            </a:endParaRPr>
          </a:p>
        </p:txBody>
      </p:sp>
      <p:sp>
        <p:nvSpPr>
          <p:cNvPr id="16" name="TextBox 15"/>
          <p:cNvSpPr txBox="1"/>
          <p:nvPr/>
        </p:nvSpPr>
        <p:spPr>
          <a:xfrm>
            <a:off x="879231" y="4915109"/>
            <a:ext cx="2860431" cy="369332"/>
          </a:xfrm>
          <a:prstGeom prst="rect">
            <a:avLst/>
          </a:prstGeom>
          <a:noFill/>
        </p:spPr>
        <p:txBody>
          <a:bodyPr wrap="square" rtlCol="0">
            <a:spAutoFit/>
          </a:bodyPr>
          <a:lstStyle/>
          <a:p>
            <a:pPr algn="ctr"/>
            <a:r>
              <a:rPr lang="id-ID" dirty="0">
                <a:solidFill>
                  <a:srgbClr val="178D22"/>
                </a:solidFill>
                <a:latin typeface="+mj-lt"/>
              </a:rPr>
              <a:t>ONLINE SURVEY</a:t>
            </a:r>
          </a:p>
        </p:txBody>
      </p:sp>
      <p:sp>
        <p:nvSpPr>
          <p:cNvPr id="18" name="Rectangle 17"/>
          <p:cNvSpPr/>
          <p:nvPr/>
        </p:nvSpPr>
        <p:spPr>
          <a:xfrm>
            <a:off x="879231" y="5439014"/>
            <a:ext cx="2860431" cy="519886"/>
          </a:xfrm>
          <a:prstGeom prst="rect">
            <a:avLst/>
          </a:prstGeom>
        </p:spPr>
        <p:txBody>
          <a:bodyPr wrap="square">
            <a:spAutoFit/>
          </a:bodyPr>
          <a:lstStyle/>
          <a:p>
            <a:pPr algn="ctr">
              <a:lnSpc>
                <a:spcPct val="120000"/>
              </a:lnSpc>
              <a:spcBef>
                <a:spcPts val="1200"/>
              </a:spcBef>
              <a:defRPr/>
            </a:pPr>
            <a:r>
              <a:rPr lang="en-US" sz="1200" dirty="0">
                <a:solidFill>
                  <a:srgbClr val="001F60"/>
                </a:solidFill>
                <a:cs typeface="Calibri"/>
              </a:rPr>
              <a:t>Complete the survey on your computer, tablet, or smartphone.</a:t>
            </a:r>
            <a:endParaRPr lang="id-ID" sz="1200" dirty="0">
              <a:solidFill>
                <a:srgbClr val="001F60"/>
              </a:solidFill>
              <a:cs typeface="Calibri"/>
            </a:endParaRPr>
          </a:p>
        </p:txBody>
      </p:sp>
      <p:sp>
        <p:nvSpPr>
          <p:cNvPr id="20" name="TextBox 19"/>
          <p:cNvSpPr txBox="1"/>
          <p:nvPr/>
        </p:nvSpPr>
        <p:spPr>
          <a:xfrm>
            <a:off x="4819650" y="4909296"/>
            <a:ext cx="2489200" cy="369332"/>
          </a:xfrm>
          <a:prstGeom prst="rect">
            <a:avLst/>
          </a:prstGeom>
          <a:noFill/>
        </p:spPr>
        <p:txBody>
          <a:bodyPr wrap="square" rtlCol="0">
            <a:spAutoFit/>
          </a:bodyPr>
          <a:lstStyle/>
          <a:p>
            <a:pPr algn="ctr"/>
            <a:r>
              <a:rPr lang="id-ID" dirty="0">
                <a:solidFill>
                  <a:schemeClr val="accent2"/>
                </a:solidFill>
                <a:latin typeface="+mj-lt"/>
              </a:rPr>
              <a:t>MAIL-IN SURVEY</a:t>
            </a:r>
          </a:p>
        </p:txBody>
      </p:sp>
      <p:sp>
        <p:nvSpPr>
          <p:cNvPr id="22" name="Rectangle 21"/>
          <p:cNvSpPr/>
          <p:nvPr/>
        </p:nvSpPr>
        <p:spPr>
          <a:xfrm>
            <a:off x="4937760" y="5433201"/>
            <a:ext cx="2291840" cy="646331"/>
          </a:xfrm>
          <a:prstGeom prst="rect">
            <a:avLst/>
          </a:prstGeom>
        </p:spPr>
        <p:txBody>
          <a:bodyPr wrap="square">
            <a:spAutoFit/>
          </a:bodyPr>
          <a:lstStyle/>
          <a:p>
            <a:pPr algn="ctr">
              <a:spcBef>
                <a:spcPts val="1200"/>
              </a:spcBef>
              <a:defRPr/>
            </a:pPr>
            <a:r>
              <a:rPr lang="en-US" sz="1200" dirty="0">
                <a:solidFill>
                  <a:srgbClr val="001F60"/>
                </a:solidFill>
                <a:cs typeface="Calibri"/>
              </a:rPr>
              <a:t>A paper survey is mailed to your home that you complete and mail back to us.</a:t>
            </a:r>
            <a:endParaRPr lang="id-ID" sz="1200" dirty="0">
              <a:solidFill>
                <a:srgbClr val="001F60"/>
              </a:solidFill>
              <a:cs typeface="Calibri"/>
            </a:endParaRPr>
          </a:p>
        </p:txBody>
      </p:sp>
      <p:sp>
        <p:nvSpPr>
          <p:cNvPr id="24" name="TextBox 23"/>
          <p:cNvSpPr txBox="1"/>
          <p:nvPr/>
        </p:nvSpPr>
        <p:spPr>
          <a:xfrm>
            <a:off x="8885559" y="4936956"/>
            <a:ext cx="2047355" cy="369332"/>
          </a:xfrm>
          <a:prstGeom prst="rect">
            <a:avLst/>
          </a:prstGeom>
          <a:noFill/>
        </p:spPr>
        <p:txBody>
          <a:bodyPr wrap="none" rtlCol="0">
            <a:spAutoFit/>
          </a:bodyPr>
          <a:lstStyle/>
          <a:p>
            <a:r>
              <a:rPr lang="id-ID" dirty="0">
                <a:solidFill>
                  <a:schemeClr val="accent5"/>
                </a:solidFill>
                <a:latin typeface="+mj-lt"/>
              </a:rPr>
              <a:t>PHONE SURVEY</a:t>
            </a:r>
          </a:p>
        </p:txBody>
      </p:sp>
      <p:sp>
        <p:nvSpPr>
          <p:cNvPr id="26" name="Rectangle 25"/>
          <p:cNvSpPr/>
          <p:nvPr/>
        </p:nvSpPr>
        <p:spPr>
          <a:xfrm>
            <a:off x="8436864" y="5432897"/>
            <a:ext cx="3010018" cy="461665"/>
          </a:xfrm>
          <a:prstGeom prst="rect">
            <a:avLst/>
          </a:prstGeom>
        </p:spPr>
        <p:txBody>
          <a:bodyPr wrap="square">
            <a:spAutoFit/>
          </a:bodyPr>
          <a:lstStyle/>
          <a:p>
            <a:pPr algn="ctr">
              <a:spcBef>
                <a:spcPts val="1200"/>
              </a:spcBef>
              <a:defRPr/>
            </a:pPr>
            <a:r>
              <a:rPr lang="en-US" sz="1200" dirty="0">
                <a:solidFill>
                  <a:srgbClr val="001F60"/>
                </a:solidFill>
                <a:cs typeface="Calibri"/>
              </a:rPr>
              <a:t>Complete the survey over the phone with a trained interviewer.</a:t>
            </a:r>
            <a:endParaRPr lang="id-ID" sz="1200" dirty="0">
              <a:solidFill>
                <a:srgbClr val="001F60"/>
              </a:solidFill>
              <a:cs typeface="Calibri"/>
            </a:endParaRPr>
          </a:p>
        </p:txBody>
      </p:sp>
      <p:pic>
        <p:nvPicPr>
          <p:cNvPr id="5" name="Picture Placeholder 4" descr="A person holding a computer&#10;&#10;Description automatically generated with medium confidence">
            <a:extLst>
              <a:ext uri="{FF2B5EF4-FFF2-40B4-BE49-F238E27FC236}">
                <a16:creationId xmlns:a16="http://schemas.microsoft.com/office/drawing/2014/main" id="{8CC9D446-F913-0C44-A083-38C37A499D4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972" r="15972"/>
          <a:stretch>
            <a:fillRect/>
          </a:stretch>
        </p:blipFill>
        <p:spPr>
          <a:pattFill prst="pct50">
            <a:fgClr>
              <a:schemeClr val="accent1"/>
            </a:fgClr>
            <a:bgClr>
              <a:schemeClr val="bg1"/>
            </a:bgClr>
          </a:pattFill>
        </p:spPr>
      </p:pic>
      <p:pic>
        <p:nvPicPr>
          <p:cNvPr id="9" name="Picture Placeholder 8" descr="A person writing on a piece of paper&#10;&#10;Description automatically generated with medium confidence">
            <a:extLst>
              <a:ext uri="{FF2B5EF4-FFF2-40B4-BE49-F238E27FC236}">
                <a16:creationId xmlns:a16="http://schemas.microsoft.com/office/drawing/2014/main" id="{DF9F57E9-E75C-2A44-9B26-341BC38ADAC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5985" r="15985"/>
          <a:stretch>
            <a:fillRect/>
          </a:stretch>
        </p:blipFill>
        <p:spPr>
          <a:pattFill prst="pct50">
            <a:fgClr>
              <a:schemeClr val="accent1"/>
            </a:fgClr>
            <a:bgClr>
              <a:schemeClr val="bg1"/>
            </a:bgClr>
          </a:pattFill>
        </p:spPr>
      </p:pic>
      <p:pic>
        <p:nvPicPr>
          <p:cNvPr id="12" name="Picture Placeholder 11" descr="A person sitting on a couch&#10;&#10;Description automatically generated with low confidence">
            <a:extLst>
              <a:ext uri="{FF2B5EF4-FFF2-40B4-BE49-F238E27FC236}">
                <a16:creationId xmlns:a16="http://schemas.microsoft.com/office/drawing/2014/main" id="{0E3C2EBC-3174-2745-A152-180CD601180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5972" r="15972"/>
          <a:stretch>
            <a:fillRect/>
          </a:stretch>
        </p:blipFill>
        <p:spPr>
          <a:pattFill prst="pct50">
            <a:fgClr>
              <a:schemeClr val="accent1"/>
            </a:fgClr>
            <a:bgClr>
              <a:schemeClr val="bg1"/>
            </a:bgClr>
          </a:pattFill>
        </p:spPr>
      </p:pic>
    </p:spTree>
    <p:extLst>
      <p:ext uri="{BB962C8B-B14F-4D97-AF65-F5344CB8AC3E}">
        <p14:creationId xmlns:p14="http://schemas.microsoft.com/office/powerpoint/2010/main" val="2227494059"/>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25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P spid="24" grpId="0"/>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192000" cy="4513385"/>
          </a:xfrm>
          <a:prstGeom prst="rect">
            <a:avLst/>
          </a:prstGeom>
          <a:solidFill>
            <a:srgbClr val="2017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2007193" y="1093329"/>
            <a:ext cx="8250640" cy="2769989"/>
          </a:xfrm>
          <a:prstGeom prst="rect">
            <a:avLst/>
          </a:prstGeom>
        </p:spPr>
        <p:txBody>
          <a:bodyPr wrap="square" anchor="ctr">
            <a:spAutoFit/>
          </a:bodyPr>
          <a:lstStyle/>
          <a:p>
            <a:pPr algn="ctr"/>
            <a:r>
              <a:rPr lang="id-ID" sz="13800" b="1" spc="300" dirty="0">
                <a:solidFill>
                  <a:schemeClr val="bg2"/>
                </a:solidFill>
                <a:latin typeface="+mj-lt"/>
              </a:rPr>
              <a:t>THANKS</a:t>
            </a:r>
          </a:p>
          <a:p>
            <a:pPr algn="ctr"/>
            <a:r>
              <a:rPr lang="id-ID" sz="3600" b="1" spc="300" dirty="0">
                <a:solidFill>
                  <a:schemeClr val="bg2"/>
                </a:solidFill>
                <a:latin typeface="+mj-lt"/>
              </a:rPr>
              <a:t>For </a:t>
            </a:r>
            <a:r>
              <a:rPr lang="id-ID" sz="3600" b="1" spc="300" dirty="0" err="1">
                <a:solidFill>
                  <a:schemeClr val="bg2"/>
                </a:solidFill>
                <a:latin typeface="+mj-lt"/>
              </a:rPr>
              <a:t>Your</a:t>
            </a:r>
            <a:r>
              <a:rPr lang="id-ID" sz="3600" b="1" spc="300" dirty="0">
                <a:solidFill>
                  <a:schemeClr val="bg2"/>
                </a:solidFill>
                <a:latin typeface="+mj-lt"/>
              </a:rPr>
              <a:t> </a:t>
            </a:r>
            <a:r>
              <a:rPr lang="id-ID" sz="3600" b="1" spc="300" dirty="0" err="1">
                <a:solidFill>
                  <a:schemeClr val="bg2"/>
                </a:solidFill>
                <a:latin typeface="+mj-lt"/>
              </a:rPr>
              <a:t>Participation</a:t>
            </a:r>
            <a:endParaRPr lang="en-US" sz="3600" b="1" spc="300" dirty="0">
              <a:solidFill>
                <a:schemeClr val="bg2"/>
              </a:solidFill>
              <a:latin typeface="+mj-lt"/>
            </a:endParaRPr>
          </a:p>
        </p:txBody>
      </p:sp>
      <p:cxnSp>
        <p:nvCxnSpPr>
          <p:cNvPr id="10" name="Straight Connector 9"/>
          <p:cNvCxnSpPr/>
          <p:nvPr/>
        </p:nvCxnSpPr>
        <p:spPr>
          <a:xfrm>
            <a:off x="2007193" y="3975664"/>
            <a:ext cx="8250640"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4DB243C1-847E-C141-B478-F0C0569A8E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8503" y="4794139"/>
            <a:ext cx="4589516" cy="1132781"/>
          </a:xfrm>
          <a:prstGeom prst="rect">
            <a:avLst/>
          </a:prstGeom>
        </p:spPr>
      </p:pic>
      <p:pic>
        <p:nvPicPr>
          <p:cNvPr id="4" name="Picture 3" descr="Text&#10;&#10;Description automatically generated">
            <a:extLst>
              <a:ext uri="{FF2B5EF4-FFF2-40B4-BE49-F238E27FC236}">
                <a16:creationId xmlns:a16="http://schemas.microsoft.com/office/drawing/2014/main" id="{480203D2-8030-4B08-AD80-F458F4D619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71925" y="5963856"/>
            <a:ext cx="1444420" cy="885133"/>
          </a:xfrm>
          <a:prstGeom prst="rect">
            <a:avLst/>
          </a:prstGeom>
        </p:spPr>
      </p:pic>
      <p:pic>
        <p:nvPicPr>
          <p:cNvPr id="12" name="Picture 11">
            <a:extLst>
              <a:ext uri="{FF2B5EF4-FFF2-40B4-BE49-F238E27FC236}">
                <a16:creationId xmlns:a16="http://schemas.microsoft.com/office/drawing/2014/main" id="{881456E9-146A-4DBB-B049-F53894365F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570" y="6117778"/>
            <a:ext cx="2975180" cy="348512"/>
          </a:xfrm>
          <a:prstGeom prst="rect">
            <a:avLst/>
          </a:prstGeom>
        </p:spPr>
      </p:pic>
    </p:spTree>
    <p:extLst>
      <p:ext uri="{BB962C8B-B14F-4D97-AF65-F5344CB8AC3E}">
        <p14:creationId xmlns:p14="http://schemas.microsoft.com/office/powerpoint/2010/main" val="1642415692"/>
      </p:ext>
    </p:extLst>
  </p:cSld>
  <p:clrMapOvr>
    <a:masterClrMapping/>
  </p:clrMapOvr>
  <mc:AlternateContent xmlns:mc="http://schemas.openxmlformats.org/markup-compatibility/2006" xmlns:p14="http://schemas.microsoft.com/office/powerpoint/2010/main">
    <mc:Choice Requires="p14">
      <p:transition spd="slow" p14:dur="125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4" decel="10000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750" fill="hold"/>
                                        <p:tgtEl>
                                          <p:spTgt spid="6"/>
                                        </p:tgtEl>
                                        <p:attrNameLst>
                                          <p:attrName>ppt_x</p:attrName>
                                        </p:attrNameLst>
                                      </p:cBhvr>
                                      <p:tavLst>
                                        <p:tav tm="0">
                                          <p:val>
                                            <p:strVal val="#ppt_x"/>
                                          </p:val>
                                        </p:tav>
                                        <p:tav tm="100000">
                                          <p:val>
                                            <p:strVal val="#ppt_x"/>
                                          </p:val>
                                        </p:tav>
                                      </p:tavLst>
                                    </p:anim>
                                    <p:anim calcmode="lin" valueType="num">
                                      <p:cBhvr additive="base">
                                        <p:cTn id="11" dur="750" fill="hold"/>
                                        <p:tgtEl>
                                          <p:spTgt spid="6"/>
                                        </p:tgtEl>
                                        <p:attrNameLst>
                                          <p:attrName>ppt_y</p:attrName>
                                        </p:attrNameLst>
                                      </p:cBhvr>
                                      <p:tavLst>
                                        <p:tav tm="0">
                                          <p:val>
                                            <p:strVal val="1+#ppt_h/2"/>
                                          </p:val>
                                        </p:tav>
                                        <p:tav tm="100000">
                                          <p:val>
                                            <p:strVal val="#ppt_y"/>
                                          </p:val>
                                        </p:tav>
                                      </p:tavLst>
                                    </p:anim>
                                  </p:childTnLst>
                                </p:cTn>
                              </p:par>
                              <p:par>
                                <p:cTn id="12" presetID="16" presetClass="entr" presetSubtype="37" fill="hold" nodeType="withEffect">
                                  <p:stCondLst>
                                    <p:cond delay="500"/>
                                  </p:stCondLst>
                                  <p:childTnLst>
                                    <p:set>
                                      <p:cBhvr>
                                        <p:cTn id="13" dur="1" fill="hold">
                                          <p:stCondLst>
                                            <p:cond delay="0"/>
                                          </p:stCondLst>
                                        </p:cTn>
                                        <p:tgtEl>
                                          <p:spTgt spid="10"/>
                                        </p:tgtEl>
                                        <p:attrNameLst>
                                          <p:attrName>style.visibility</p:attrName>
                                        </p:attrNameLst>
                                      </p:cBhvr>
                                      <p:to>
                                        <p:strVal val="visible"/>
                                      </p:to>
                                    </p:set>
                                    <p:animEffect transition="in" filter="barn(outVertic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32FC9B-0A5A-B642-856F-0BBAD16F503C}"/>
              </a:ext>
            </a:extLst>
          </p:cNvPr>
          <p:cNvSpPr/>
          <p:nvPr/>
        </p:nvSpPr>
        <p:spPr>
          <a:xfrm>
            <a:off x="0" y="0"/>
            <a:ext cx="3352800" cy="6858000"/>
          </a:xfrm>
          <a:prstGeom prst="rect">
            <a:avLst/>
          </a:prstGeom>
          <a:solidFill>
            <a:srgbClr val="211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002060"/>
              </a:solidFill>
              <a:effectLst/>
              <a:uLnTx/>
              <a:uFillTx/>
              <a:latin typeface="Open Sans"/>
              <a:ea typeface="+mn-ea"/>
              <a:cs typeface="+mn-cs"/>
            </a:endParaRPr>
          </a:p>
        </p:txBody>
      </p:sp>
      <p:pic>
        <p:nvPicPr>
          <p:cNvPr id="4" name="Picture 3">
            <a:extLst>
              <a:ext uri="{FF2B5EF4-FFF2-40B4-BE49-F238E27FC236}">
                <a16:creationId xmlns:a16="http://schemas.microsoft.com/office/drawing/2014/main" id="{380466D5-0935-E64B-82C3-B60FA2DFA0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25407" y="458304"/>
            <a:ext cx="4019551" cy="992103"/>
          </a:xfrm>
          <a:prstGeom prst="rect">
            <a:avLst/>
          </a:prstGeom>
        </p:spPr>
      </p:pic>
      <p:sp>
        <p:nvSpPr>
          <p:cNvPr id="5" name="TextBox 4">
            <a:extLst>
              <a:ext uri="{FF2B5EF4-FFF2-40B4-BE49-F238E27FC236}">
                <a16:creationId xmlns:a16="http://schemas.microsoft.com/office/drawing/2014/main" id="{B3956EEE-CCB8-E242-9306-EAEA79CC3B4A}"/>
              </a:ext>
            </a:extLst>
          </p:cNvPr>
          <p:cNvSpPr txBox="1"/>
          <p:nvPr/>
        </p:nvSpPr>
        <p:spPr>
          <a:xfrm>
            <a:off x="152400" y="1668438"/>
            <a:ext cx="3200400" cy="2769284"/>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What?</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srgbClr val="001F6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6" name="TextBox 5">
            <a:extLst>
              <a:ext uri="{FF2B5EF4-FFF2-40B4-BE49-F238E27FC236}">
                <a16:creationId xmlns:a16="http://schemas.microsoft.com/office/drawing/2014/main" id="{11F567D6-23BF-8547-92DF-86173262DB19}"/>
              </a:ext>
            </a:extLst>
          </p:cNvPr>
          <p:cNvSpPr txBox="1"/>
          <p:nvPr/>
        </p:nvSpPr>
        <p:spPr>
          <a:xfrm>
            <a:off x="152400" y="3914213"/>
            <a:ext cx="3200400" cy="2769284"/>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Calibri" panose="020F0502020204030204" pitchFamily="34" charset="0"/>
                <a:ea typeface="Times New Roman" panose="02020603050405020304" pitchFamily="18" charset="0"/>
                <a:cs typeface="Times New Roman" panose="02020603050405020304" pitchFamily="18" charset="0"/>
              </a:rPr>
              <a:t>Why?</a:t>
            </a:r>
          </a:p>
          <a:p>
            <a:pPr marL="0" marR="0" lvl="0" indent="0" algn="l"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srgbClr val="001F60"/>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7" name="Rectangle 6">
            <a:extLst>
              <a:ext uri="{FF2B5EF4-FFF2-40B4-BE49-F238E27FC236}">
                <a16:creationId xmlns:a16="http://schemas.microsoft.com/office/drawing/2014/main" id="{2E62E834-0AAF-C648-AE9B-346136FCFFE3}"/>
              </a:ext>
            </a:extLst>
          </p:cNvPr>
          <p:cNvSpPr/>
          <p:nvPr/>
        </p:nvSpPr>
        <p:spPr>
          <a:xfrm>
            <a:off x="4003040" y="1668438"/>
            <a:ext cx="7670800" cy="147732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F60"/>
                </a:solidFill>
                <a:effectLst/>
                <a:uLnTx/>
                <a:uFillTx/>
                <a:latin typeface="Open Sans"/>
                <a:ea typeface="+mn-ea"/>
                <a:cs typeface="+mn-cs"/>
              </a:rPr>
              <a:t>MATCH is a newly designed, statewide, population health survey developed in partnership with multiple bureaus across the WV DHHR.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F60"/>
                </a:solidFill>
                <a:effectLst/>
                <a:uLnTx/>
                <a:uFillTx/>
                <a:latin typeface="Open Sans"/>
                <a:ea typeface="+mn-ea"/>
                <a:cs typeface="+mn-cs"/>
              </a:rPr>
              <a:t>MATCH’s aim is to obtain better statewide and county estimates on health, health behaviors, and healthcare access.  </a:t>
            </a:r>
          </a:p>
        </p:txBody>
      </p:sp>
      <p:sp>
        <p:nvSpPr>
          <p:cNvPr id="8" name="Rectangle 7">
            <a:extLst>
              <a:ext uri="{FF2B5EF4-FFF2-40B4-BE49-F238E27FC236}">
                <a16:creationId xmlns:a16="http://schemas.microsoft.com/office/drawing/2014/main" id="{5E09A6AD-4B98-664E-BDF7-F0451B91600D}"/>
              </a:ext>
            </a:extLst>
          </p:cNvPr>
          <p:cNvSpPr/>
          <p:nvPr/>
        </p:nvSpPr>
        <p:spPr>
          <a:xfrm>
            <a:off x="4003040" y="3917794"/>
            <a:ext cx="7670800" cy="203132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F60"/>
                </a:solidFill>
                <a:effectLst/>
                <a:uLnTx/>
                <a:uFillTx/>
                <a:latin typeface="Open Sans"/>
                <a:ea typeface="+mn-ea"/>
                <a:cs typeface="+mn-cs"/>
              </a:rPr>
              <a:t>Better health data are needed to ensure that resources are </a:t>
            </a:r>
            <a:r>
              <a:rPr kumimoji="0" lang="en-US" sz="1800" b="0" i="0" u="none" strike="noStrike" kern="1200" cap="none" spc="0" normalizeH="0" baseline="0" noProof="0">
                <a:ln>
                  <a:noFill/>
                </a:ln>
                <a:solidFill>
                  <a:srgbClr val="001F60"/>
                </a:solidFill>
                <a:effectLst/>
                <a:uLnTx/>
                <a:uFillTx/>
                <a:latin typeface="Open Sans"/>
                <a:ea typeface="+mn-ea"/>
                <a:cs typeface="+mn-cs"/>
              </a:rPr>
              <a:t>directed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1F60"/>
                </a:solidFill>
                <a:effectLst/>
                <a:uLnTx/>
                <a:uFillTx/>
                <a:latin typeface="Open Sans"/>
                <a:ea typeface="+mn-ea"/>
                <a:cs typeface="+mn-cs"/>
              </a:rPr>
              <a:t>to </a:t>
            </a:r>
            <a:r>
              <a:rPr kumimoji="0" lang="en-US" sz="1800" b="0" i="0" u="none" strike="noStrike" kern="1200" cap="none" spc="0" normalizeH="0" baseline="0" noProof="0" dirty="0">
                <a:ln>
                  <a:noFill/>
                </a:ln>
                <a:solidFill>
                  <a:srgbClr val="001F60"/>
                </a:solidFill>
                <a:effectLst/>
                <a:uLnTx/>
                <a:uFillTx/>
                <a:latin typeface="Open Sans"/>
                <a:ea typeface="+mn-ea"/>
                <a:cs typeface="+mn-cs"/>
              </a:rPr>
              <a:t>the regions and counties that need it most.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F60"/>
                </a:solidFill>
                <a:effectLst/>
                <a:uLnTx/>
                <a:uFillTx/>
                <a:latin typeface="Open Sans"/>
                <a:ea typeface="+mn-ea"/>
                <a:cs typeface="+mn-cs"/>
              </a:rPr>
              <a:t>Current federal health surveys are not collecting the needed information or not obtaining accurate estimates, compared to what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1F60"/>
                </a:solidFill>
                <a:effectLst/>
                <a:uLnTx/>
                <a:uFillTx/>
                <a:latin typeface="Open Sans"/>
                <a:ea typeface="+mn-ea"/>
                <a:cs typeface="+mn-cs"/>
              </a:rPr>
              <a:t>is being observed statewide in Medicaid claims data and clinical observations. </a:t>
            </a:r>
          </a:p>
        </p:txBody>
      </p:sp>
    </p:spTree>
    <p:extLst>
      <p:ext uri="{BB962C8B-B14F-4D97-AF65-F5344CB8AC3E}">
        <p14:creationId xmlns:p14="http://schemas.microsoft.com/office/powerpoint/2010/main" val="3439816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F32E13-9F79-4440-B252-67A68DACC863}"/>
              </a:ext>
            </a:extLst>
          </p:cNvPr>
          <p:cNvSpPr/>
          <p:nvPr/>
        </p:nvSpPr>
        <p:spPr>
          <a:xfrm>
            <a:off x="7303187" y="11733"/>
            <a:ext cx="5134998" cy="6846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 Placeholder 9"/>
          <p:cNvSpPr>
            <a:spLocks noGrp="1"/>
          </p:cNvSpPr>
          <p:nvPr>
            <p:ph type="body" sz="quarter" idx="13"/>
          </p:nvPr>
        </p:nvSpPr>
        <p:spPr>
          <a:xfrm>
            <a:off x="210882" y="1934751"/>
            <a:ext cx="6389943" cy="1371600"/>
          </a:xfrm>
        </p:spPr>
        <p:txBody>
          <a:bodyPr/>
          <a:lstStyle/>
          <a:p>
            <a:pPr algn="ctr"/>
            <a:r>
              <a:rPr lang="en-US" dirty="0">
                <a:solidFill>
                  <a:srgbClr val="001F60"/>
                </a:solidFill>
              </a:rPr>
              <a:t>Who/what group are we presenting to today?</a:t>
            </a:r>
          </a:p>
        </p:txBody>
      </p:sp>
      <p:sp>
        <p:nvSpPr>
          <p:cNvPr id="16" name="TextBox 15"/>
          <p:cNvSpPr txBox="1"/>
          <p:nvPr/>
        </p:nvSpPr>
        <p:spPr>
          <a:xfrm>
            <a:off x="2833411" y="5367573"/>
            <a:ext cx="716863" cy="381066"/>
          </a:xfrm>
          <a:prstGeom prst="rect">
            <a:avLst/>
          </a:prstGeom>
          <a:noFill/>
        </p:spPr>
        <p:txBody>
          <a:bodyPr wrap="none" rtlCol="0">
            <a:spAutoFit/>
          </a:bodyPr>
          <a:lstStyle/>
          <a:p>
            <a:pPr>
              <a:lnSpc>
                <a:spcPct val="150000"/>
              </a:lnSpc>
            </a:pPr>
            <a:r>
              <a:rPr lang="id-ID" sz="1400" b="1" dirty="0">
                <a:solidFill>
                  <a:schemeClr val="bg2"/>
                </a:solidFill>
                <a:ea typeface="Open Sans" panose="020B0606030504020204" pitchFamily="34" charset="0"/>
                <a:cs typeface="Open Sans" panose="020B0606030504020204" pitchFamily="34" charset="0"/>
              </a:rPr>
              <a:t>MORE</a:t>
            </a:r>
          </a:p>
        </p:txBody>
      </p:sp>
      <p:pic>
        <p:nvPicPr>
          <p:cNvPr id="22" name="Picture 21">
            <a:extLst>
              <a:ext uri="{FF2B5EF4-FFF2-40B4-BE49-F238E27FC236}">
                <a16:creationId xmlns:a16="http://schemas.microsoft.com/office/drawing/2014/main" id="{CF5A9AA3-EF84-9D43-A2D3-2E6656A26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850" y="850397"/>
            <a:ext cx="3556488" cy="877810"/>
          </a:xfrm>
          <a:prstGeom prst="rect">
            <a:avLst/>
          </a:prstGeom>
        </p:spPr>
      </p:pic>
      <p:sp>
        <p:nvSpPr>
          <p:cNvPr id="18" name="TextBox 17">
            <a:extLst>
              <a:ext uri="{FF2B5EF4-FFF2-40B4-BE49-F238E27FC236}">
                <a16:creationId xmlns:a16="http://schemas.microsoft.com/office/drawing/2014/main" id="{55EC2FA6-C688-463F-BB57-5340145C0460}"/>
              </a:ext>
            </a:extLst>
          </p:cNvPr>
          <p:cNvSpPr txBox="1"/>
          <p:nvPr/>
        </p:nvSpPr>
        <p:spPr>
          <a:xfrm>
            <a:off x="1085850" y="3434938"/>
            <a:ext cx="6177517" cy="2222083"/>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en-US" kern="1000" dirty="0">
                <a:solidFill>
                  <a:srgbClr val="001F60"/>
                </a:solidFill>
              </a:rPr>
              <a:t>Why are we presenting today?</a:t>
            </a:r>
          </a:p>
          <a:p>
            <a:pPr marL="285750" lvl="0" indent="-285750">
              <a:lnSpc>
                <a:spcPct val="200000"/>
              </a:lnSpc>
              <a:buFont typeface="Arial" panose="020B0604020202020204" pitchFamily="34" charset="0"/>
              <a:buChar char="•"/>
            </a:pPr>
            <a:r>
              <a:rPr lang="en-US" dirty="0">
                <a:solidFill>
                  <a:srgbClr val="001F60"/>
                </a:solidFill>
              </a:rPr>
              <a:t>What do we want them to do?  </a:t>
            </a:r>
          </a:p>
          <a:p>
            <a:pPr marL="285750" lvl="0" indent="-285750">
              <a:lnSpc>
                <a:spcPct val="200000"/>
              </a:lnSpc>
              <a:buFont typeface="Arial" panose="020B0604020202020204" pitchFamily="34" charset="0"/>
              <a:buChar char="•"/>
            </a:pPr>
            <a:r>
              <a:rPr lang="en-US" dirty="0">
                <a:solidFill>
                  <a:srgbClr val="001F60"/>
                </a:solidFill>
              </a:rPr>
              <a:t>What do we want them to know?</a:t>
            </a:r>
          </a:p>
          <a:p>
            <a:pPr marL="285750" lvl="0" indent="-285750">
              <a:lnSpc>
                <a:spcPct val="200000"/>
              </a:lnSpc>
              <a:buFont typeface="Arial" panose="020B0604020202020204" pitchFamily="34" charset="0"/>
              <a:buChar char="•"/>
            </a:pPr>
            <a:endParaRPr lang="en-US" dirty="0">
              <a:solidFill>
                <a:srgbClr val="001F60"/>
              </a:solidFill>
            </a:endParaRPr>
          </a:p>
        </p:txBody>
      </p:sp>
      <p:pic>
        <p:nvPicPr>
          <p:cNvPr id="5" name="Picture 4">
            <a:extLst>
              <a:ext uri="{FF2B5EF4-FFF2-40B4-BE49-F238E27FC236}">
                <a16:creationId xmlns:a16="http://schemas.microsoft.com/office/drawing/2014/main" id="{B03F46C4-1404-4A0E-9B36-5AFB3EE1EC8A}"/>
              </a:ext>
            </a:extLst>
          </p:cNvPr>
          <p:cNvPicPr>
            <a:picLocks noChangeAspect="1"/>
          </p:cNvPicPr>
          <p:nvPr/>
        </p:nvPicPr>
        <p:blipFill>
          <a:blip r:embed="rId4"/>
          <a:stretch>
            <a:fillRect/>
          </a:stretch>
        </p:blipFill>
        <p:spPr>
          <a:xfrm>
            <a:off x="7306874" y="1585913"/>
            <a:ext cx="5171131" cy="3443287"/>
          </a:xfrm>
          <a:prstGeom prst="rect">
            <a:avLst/>
          </a:prstGeom>
        </p:spPr>
      </p:pic>
    </p:spTree>
    <p:extLst>
      <p:ext uri="{BB962C8B-B14F-4D97-AF65-F5344CB8AC3E}">
        <p14:creationId xmlns:p14="http://schemas.microsoft.com/office/powerpoint/2010/main" val="2717608120"/>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3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35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750" fill="hold"/>
                                        <p:tgtEl>
                                          <p:spTgt spid="18"/>
                                        </p:tgtEl>
                                        <p:attrNameLst>
                                          <p:attrName>ppt_x</p:attrName>
                                        </p:attrNameLst>
                                      </p:cBhvr>
                                      <p:tavLst>
                                        <p:tav tm="0">
                                          <p:val>
                                            <p:strVal val="0-#ppt_w/2"/>
                                          </p:val>
                                        </p:tav>
                                        <p:tav tm="100000">
                                          <p:val>
                                            <p:strVal val="#ppt_x"/>
                                          </p:val>
                                        </p:tav>
                                      </p:tavLst>
                                    </p:anim>
                                    <p:anim calcmode="lin" valueType="num">
                                      <p:cBhvr additive="base">
                                        <p:cTn id="12"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B5C6E42-A1E5-3C4B-A484-F5E9813645C9}"/>
              </a:ext>
            </a:extLst>
          </p:cNvPr>
          <p:cNvSpPr/>
          <p:nvPr/>
        </p:nvSpPr>
        <p:spPr>
          <a:xfrm>
            <a:off x="0" y="5035802"/>
            <a:ext cx="12192000" cy="18221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7920037" y="2024062"/>
            <a:ext cx="1819275" cy="1819275"/>
          </a:xfrm>
          <a:prstGeom prst="ellipse">
            <a:avLst/>
          </a:prstGeom>
          <a:solidFill>
            <a:schemeClr val="accent2">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p:cNvSpPr/>
          <p:nvPr/>
        </p:nvSpPr>
        <p:spPr>
          <a:xfrm>
            <a:off x="6524625" y="2573861"/>
            <a:ext cx="4752976"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endParaRPr lang="id-ID" dirty="0"/>
          </a:p>
        </p:txBody>
      </p:sp>
      <p:sp>
        <p:nvSpPr>
          <p:cNvPr id="15" name="Oval 14"/>
          <p:cNvSpPr/>
          <p:nvPr/>
        </p:nvSpPr>
        <p:spPr>
          <a:xfrm>
            <a:off x="8188325" y="2292350"/>
            <a:ext cx="1282700" cy="1282700"/>
          </a:xfrm>
          <a:prstGeom prst="ellipse">
            <a:avLst/>
          </a:prstGeom>
          <a:solidFill>
            <a:srgbClr val="178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ext Placeholder 1"/>
          <p:cNvSpPr>
            <a:spLocks noGrp="1"/>
          </p:cNvSpPr>
          <p:nvPr>
            <p:ph type="body" sz="quarter" idx="10"/>
          </p:nvPr>
        </p:nvSpPr>
        <p:spPr>
          <a:xfrm>
            <a:off x="676274" y="1376697"/>
            <a:ext cx="10839450" cy="573820"/>
          </a:xfrm>
        </p:spPr>
        <p:txBody>
          <a:bodyPr/>
          <a:lstStyle/>
          <a:p>
            <a:r>
              <a:rPr lang="id-ID" dirty="0" err="1">
                <a:solidFill>
                  <a:srgbClr val="001F60"/>
                </a:solidFill>
              </a:rPr>
              <a:t>Goal</a:t>
            </a:r>
            <a:r>
              <a:rPr lang="id-ID" dirty="0">
                <a:solidFill>
                  <a:srgbClr val="001F60"/>
                </a:solidFill>
              </a:rPr>
              <a:t> </a:t>
            </a:r>
            <a:r>
              <a:rPr lang="id-ID" dirty="0" err="1">
                <a:solidFill>
                  <a:srgbClr val="001F60"/>
                </a:solidFill>
              </a:rPr>
              <a:t>and</a:t>
            </a:r>
            <a:r>
              <a:rPr lang="id-ID" dirty="0">
                <a:solidFill>
                  <a:srgbClr val="001F60"/>
                </a:solidFill>
              </a:rPr>
              <a:t> </a:t>
            </a:r>
            <a:r>
              <a:rPr lang="id-ID" dirty="0" err="1">
                <a:solidFill>
                  <a:srgbClr val="001F60"/>
                </a:solidFill>
              </a:rPr>
              <a:t>Purpose</a:t>
            </a:r>
            <a:endParaRPr lang="id-ID" dirty="0">
              <a:solidFill>
                <a:srgbClr val="001F60"/>
              </a:solidFill>
            </a:endParaRPr>
          </a:p>
        </p:txBody>
      </p:sp>
      <p:sp>
        <p:nvSpPr>
          <p:cNvPr id="4" name="Rectangle 3"/>
          <p:cNvSpPr/>
          <p:nvPr/>
        </p:nvSpPr>
        <p:spPr>
          <a:xfrm>
            <a:off x="914400" y="2573861"/>
            <a:ext cx="4752976"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Oval 6"/>
          <p:cNvSpPr/>
          <p:nvPr/>
        </p:nvSpPr>
        <p:spPr>
          <a:xfrm>
            <a:off x="2578100" y="2292350"/>
            <a:ext cx="1282700" cy="12827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Rectangle 15"/>
          <p:cNvSpPr/>
          <p:nvPr/>
        </p:nvSpPr>
        <p:spPr>
          <a:xfrm>
            <a:off x="2370136" y="3784252"/>
            <a:ext cx="1698626" cy="461665"/>
          </a:xfrm>
          <a:prstGeom prst="rect">
            <a:avLst/>
          </a:prstGeom>
        </p:spPr>
        <p:txBody>
          <a:bodyPr wrap="square">
            <a:spAutoFit/>
          </a:bodyPr>
          <a:lstStyle/>
          <a:p>
            <a:pPr algn="ctr"/>
            <a:r>
              <a:rPr lang="id-ID" sz="2400" b="1" dirty="0">
                <a:solidFill>
                  <a:schemeClr val="accent1"/>
                </a:solidFill>
                <a:latin typeface="+mj-lt"/>
                <a:ea typeface="Open Sans" panose="020B0606030504020204" pitchFamily="34" charset="0"/>
                <a:cs typeface="Open Sans" panose="020B0606030504020204" pitchFamily="34" charset="0"/>
              </a:rPr>
              <a:t>GOAL</a:t>
            </a:r>
            <a:endParaRPr lang="en-US" sz="2400" b="1" dirty="0">
              <a:solidFill>
                <a:schemeClr val="accent1"/>
              </a:solidFill>
              <a:latin typeface="+mj-lt"/>
              <a:ea typeface="Open Sans" panose="020B0606030504020204" pitchFamily="34" charset="0"/>
              <a:cs typeface="Open Sans" panose="020B0606030504020204" pitchFamily="34" charset="0"/>
            </a:endParaRPr>
          </a:p>
        </p:txBody>
      </p:sp>
      <p:sp>
        <p:nvSpPr>
          <p:cNvPr id="17" name="Rectangle 16"/>
          <p:cNvSpPr/>
          <p:nvPr/>
        </p:nvSpPr>
        <p:spPr>
          <a:xfrm>
            <a:off x="7920037" y="3784252"/>
            <a:ext cx="1819275" cy="461665"/>
          </a:xfrm>
          <a:prstGeom prst="rect">
            <a:avLst/>
          </a:prstGeom>
        </p:spPr>
        <p:txBody>
          <a:bodyPr wrap="square">
            <a:spAutoFit/>
          </a:bodyPr>
          <a:lstStyle/>
          <a:p>
            <a:pPr algn="ctr"/>
            <a:r>
              <a:rPr lang="id-ID" sz="2400" b="1" dirty="0">
                <a:solidFill>
                  <a:srgbClr val="178D22"/>
                </a:solidFill>
                <a:latin typeface="+mj-lt"/>
                <a:ea typeface="Open Sans" panose="020B0606030504020204" pitchFamily="34" charset="0"/>
                <a:cs typeface="Open Sans" panose="020B0606030504020204" pitchFamily="34" charset="0"/>
              </a:rPr>
              <a:t>PURPOSE</a:t>
            </a:r>
            <a:endParaRPr lang="en-US" sz="2400" b="1" dirty="0">
              <a:solidFill>
                <a:srgbClr val="178D22"/>
              </a:solidFill>
              <a:latin typeface="+mj-lt"/>
              <a:ea typeface="Open Sans" panose="020B0606030504020204" pitchFamily="34" charset="0"/>
              <a:cs typeface="Open Sans" panose="020B0606030504020204" pitchFamily="34" charset="0"/>
            </a:endParaRPr>
          </a:p>
        </p:txBody>
      </p:sp>
      <p:sp>
        <p:nvSpPr>
          <p:cNvPr id="31" name="Freeform 168">
            <a:extLst>
              <a:ext uri="{FF2B5EF4-FFF2-40B4-BE49-F238E27FC236}">
                <a16:creationId xmlns:a16="http://schemas.microsoft.com/office/drawing/2014/main" id="{166FF9E5-D06F-4287-B71C-744F50F7C61B}"/>
              </a:ext>
            </a:extLst>
          </p:cNvPr>
          <p:cNvSpPr>
            <a:spLocks noEditPoints="1"/>
          </p:cNvSpPr>
          <p:nvPr/>
        </p:nvSpPr>
        <p:spPr bwMode="auto">
          <a:xfrm rot="16200000">
            <a:off x="8441836" y="2514277"/>
            <a:ext cx="778006" cy="785037"/>
          </a:xfrm>
          <a:custGeom>
            <a:avLst/>
            <a:gdLst>
              <a:gd name="T0" fmla="*/ 152 w 154"/>
              <a:gd name="T1" fmla="*/ 128 h 154"/>
              <a:gd name="T2" fmla="*/ 134 w 154"/>
              <a:gd name="T3" fmla="*/ 111 h 154"/>
              <a:gd name="T4" fmla="*/ 132 w 154"/>
              <a:gd name="T5" fmla="*/ 110 h 154"/>
              <a:gd name="T6" fmla="*/ 118 w 154"/>
              <a:gd name="T7" fmla="*/ 111 h 154"/>
              <a:gd name="T8" fmla="*/ 135 w 154"/>
              <a:gd name="T9" fmla="*/ 67 h 154"/>
              <a:gd name="T10" fmla="*/ 67 w 154"/>
              <a:gd name="T11" fmla="*/ 0 h 154"/>
              <a:gd name="T12" fmla="*/ 0 w 154"/>
              <a:gd name="T13" fmla="*/ 67 h 154"/>
              <a:gd name="T14" fmla="*/ 67 w 154"/>
              <a:gd name="T15" fmla="*/ 134 h 154"/>
              <a:gd name="T16" fmla="*/ 111 w 154"/>
              <a:gd name="T17" fmla="*/ 118 h 154"/>
              <a:gd name="T18" fmla="*/ 110 w 154"/>
              <a:gd name="T19" fmla="*/ 131 h 154"/>
              <a:gd name="T20" fmla="*/ 111 w 154"/>
              <a:gd name="T21" fmla="*/ 134 h 154"/>
              <a:gd name="T22" fmla="*/ 128 w 154"/>
              <a:gd name="T23" fmla="*/ 152 h 154"/>
              <a:gd name="T24" fmla="*/ 134 w 154"/>
              <a:gd name="T25" fmla="*/ 150 h 154"/>
              <a:gd name="T26" fmla="*/ 136 w 154"/>
              <a:gd name="T27" fmla="*/ 135 h 154"/>
              <a:gd name="T28" fmla="*/ 150 w 154"/>
              <a:gd name="T29" fmla="*/ 134 h 154"/>
              <a:gd name="T30" fmla="*/ 152 w 154"/>
              <a:gd name="T31" fmla="*/ 128 h 154"/>
              <a:gd name="T32" fmla="*/ 7 w 154"/>
              <a:gd name="T33" fmla="*/ 67 h 154"/>
              <a:gd name="T34" fmla="*/ 67 w 154"/>
              <a:gd name="T35" fmla="*/ 7 h 154"/>
              <a:gd name="T36" fmla="*/ 128 w 154"/>
              <a:gd name="T37" fmla="*/ 67 h 154"/>
              <a:gd name="T38" fmla="*/ 113 w 154"/>
              <a:gd name="T39" fmla="*/ 108 h 154"/>
              <a:gd name="T40" fmla="*/ 102 w 154"/>
              <a:gd name="T41" fmla="*/ 97 h 154"/>
              <a:gd name="T42" fmla="*/ 113 w 154"/>
              <a:gd name="T43" fmla="*/ 67 h 154"/>
              <a:gd name="T44" fmla="*/ 67 w 154"/>
              <a:gd name="T45" fmla="*/ 21 h 154"/>
              <a:gd name="T46" fmla="*/ 22 w 154"/>
              <a:gd name="T47" fmla="*/ 67 h 154"/>
              <a:gd name="T48" fmla="*/ 67 w 154"/>
              <a:gd name="T49" fmla="*/ 113 h 154"/>
              <a:gd name="T50" fmla="*/ 97 w 154"/>
              <a:gd name="T51" fmla="*/ 101 h 154"/>
              <a:gd name="T52" fmla="*/ 108 w 154"/>
              <a:gd name="T53" fmla="*/ 112 h 154"/>
              <a:gd name="T54" fmla="*/ 67 w 154"/>
              <a:gd name="T55" fmla="*/ 128 h 154"/>
              <a:gd name="T56" fmla="*/ 7 w 154"/>
              <a:gd name="T57" fmla="*/ 67 h 154"/>
              <a:gd name="T58" fmla="*/ 87 w 154"/>
              <a:gd name="T59" fmla="*/ 82 h 154"/>
              <a:gd name="T60" fmla="*/ 92 w 154"/>
              <a:gd name="T61" fmla="*/ 67 h 154"/>
              <a:gd name="T62" fmla="*/ 67 w 154"/>
              <a:gd name="T63" fmla="*/ 43 h 154"/>
              <a:gd name="T64" fmla="*/ 43 w 154"/>
              <a:gd name="T65" fmla="*/ 67 h 154"/>
              <a:gd name="T66" fmla="*/ 67 w 154"/>
              <a:gd name="T67" fmla="*/ 92 h 154"/>
              <a:gd name="T68" fmla="*/ 83 w 154"/>
              <a:gd name="T69" fmla="*/ 87 h 154"/>
              <a:gd name="T70" fmla="*/ 93 w 154"/>
              <a:gd name="T71" fmla="*/ 97 h 154"/>
              <a:gd name="T72" fmla="*/ 67 w 154"/>
              <a:gd name="T73" fmla="*/ 107 h 154"/>
              <a:gd name="T74" fmla="*/ 28 w 154"/>
              <a:gd name="T75" fmla="*/ 67 h 154"/>
              <a:gd name="T76" fmla="*/ 67 w 154"/>
              <a:gd name="T77" fmla="*/ 28 h 154"/>
              <a:gd name="T78" fmla="*/ 107 w 154"/>
              <a:gd name="T79" fmla="*/ 67 h 154"/>
              <a:gd name="T80" fmla="*/ 98 w 154"/>
              <a:gd name="T81" fmla="*/ 92 h 154"/>
              <a:gd name="T82" fmla="*/ 87 w 154"/>
              <a:gd name="T83" fmla="*/ 82 h 154"/>
              <a:gd name="T84" fmla="*/ 74 w 154"/>
              <a:gd name="T85" fmla="*/ 69 h 154"/>
              <a:gd name="T86" fmla="*/ 70 w 154"/>
              <a:gd name="T87" fmla="*/ 69 h 154"/>
              <a:gd name="T88" fmla="*/ 70 w 154"/>
              <a:gd name="T89" fmla="*/ 74 h 154"/>
              <a:gd name="T90" fmla="*/ 78 w 154"/>
              <a:gd name="T91" fmla="*/ 82 h 154"/>
              <a:gd name="T92" fmla="*/ 67 w 154"/>
              <a:gd name="T93" fmla="*/ 86 h 154"/>
              <a:gd name="T94" fmla="*/ 49 w 154"/>
              <a:gd name="T95" fmla="*/ 67 h 154"/>
              <a:gd name="T96" fmla="*/ 67 w 154"/>
              <a:gd name="T97" fmla="*/ 49 h 154"/>
              <a:gd name="T98" fmla="*/ 86 w 154"/>
              <a:gd name="T99" fmla="*/ 67 h 154"/>
              <a:gd name="T100" fmla="*/ 83 w 154"/>
              <a:gd name="T101" fmla="*/ 77 h 154"/>
              <a:gd name="T102" fmla="*/ 74 w 154"/>
              <a:gd name="T103" fmla="*/ 69 h 154"/>
              <a:gd name="T104" fmla="*/ 116 w 154"/>
              <a:gd name="T105" fmla="*/ 130 h 154"/>
              <a:gd name="T106" fmla="*/ 117 w 154"/>
              <a:gd name="T107" fmla="*/ 121 h 154"/>
              <a:gd name="T108" fmla="*/ 129 w 154"/>
              <a:gd name="T109" fmla="*/ 133 h 154"/>
              <a:gd name="T110" fmla="*/ 128 w 154"/>
              <a:gd name="T111" fmla="*/ 143 h 154"/>
              <a:gd name="T112" fmla="*/ 116 w 154"/>
              <a:gd name="T113" fmla="*/ 130 h 154"/>
              <a:gd name="T114" fmla="*/ 134 w 154"/>
              <a:gd name="T115" fmla="*/ 129 h 154"/>
              <a:gd name="T116" fmla="*/ 122 w 154"/>
              <a:gd name="T117" fmla="*/ 117 h 154"/>
              <a:gd name="T118" fmla="*/ 130 w 154"/>
              <a:gd name="T119" fmla="*/ 116 h 154"/>
              <a:gd name="T120" fmla="*/ 143 w 154"/>
              <a:gd name="T121" fmla="*/ 128 h 154"/>
              <a:gd name="T122" fmla="*/ 134 w 154"/>
              <a:gd name="T123" fmla="*/ 129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4" h="154">
                <a:moveTo>
                  <a:pt x="152" y="128"/>
                </a:moveTo>
                <a:cubicBezTo>
                  <a:pt x="134" y="111"/>
                  <a:pt x="134" y="111"/>
                  <a:pt x="134" y="111"/>
                </a:cubicBezTo>
                <a:cubicBezTo>
                  <a:pt x="134" y="110"/>
                  <a:pt x="133" y="110"/>
                  <a:pt x="132" y="110"/>
                </a:cubicBezTo>
                <a:cubicBezTo>
                  <a:pt x="118" y="111"/>
                  <a:pt x="118" y="111"/>
                  <a:pt x="118" y="111"/>
                </a:cubicBezTo>
                <a:cubicBezTo>
                  <a:pt x="128" y="99"/>
                  <a:pt x="135" y="84"/>
                  <a:pt x="135" y="67"/>
                </a:cubicBezTo>
                <a:cubicBezTo>
                  <a:pt x="135" y="30"/>
                  <a:pt x="104" y="0"/>
                  <a:pt x="67" y="0"/>
                </a:cubicBezTo>
                <a:cubicBezTo>
                  <a:pt x="30" y="0"/>
                  <a:pt x="0" y="30"/>
                  <a:pt x="0" y="67"/>
                </a:cubicBezTo>
                <a:cubicBezTo>
                  <a:pt x="0" y="104"/>
                  <a:pt x="30" y="134"/>
                  <a:pt x="67" y="134"/>
                </a:cubicBezTo>
                <a:cubicBezTo>
                  <a:pt x="84" y="134"/>
                  <a:pt x="99" y="128"/>
                  <a:pt x="111" y="118"/>
                </a:cubicBezTo>
                <a:cubicBezTo>
                  <a:pt x="110" y="131"/>
                  <a:pt x="110" y="131"/>
                  <a:pt x="110" y="131"/>
                </a:cubicBezTo>
                <a:cubicBezTo>
                  <a:pt x="110" y="132"/>
                  <a:pt x="110" y="133"/>
                  <a:pt x="111" y="134"/>
                </a:cubicBezTo>
                <a:cubicBezTo>
                  <a:pt x="128" y="152"/>
                  <a:pt x="128" y="152"/>
                  <a:pt x="128" y="152"/>
                </a:cubicBezTo>
                <a:cubicBezTo>
                  <a:pt x="130" y="154"/>
                  <a:pt x="134" y="153"/>
                  <a:pt x="134" y="150"/>
                </a:cubicBezTo>
                <a:cubicBezTo>
                  <a:pt x="136" y="135"/>
                  <a:pt x="136" y="135"/>
                  <a:pt x="136" y="135"/>
                </a:cubicBezTo>
                <a:cubicBezTo>
                  <a:pt x="150" y="134"/>
                  <a:pt x="150" y="134"/>
                  <a:pt x="150" y="134"/>
                </a:cubicBezTo>
                <a:cubicBezTo>
                  <a:pt x="153" y="133"/>
                  <a:pt x="154" y="131"/>
                  <a:pt x="152" y="128"/>
                </a:cubicBezTo>
                <a:close/>
                <a:moveTo>
                  <a:pt x="7" y="67"/>
                </a:moveTo>
                <a:cubicBezTo>
                  <a:pt x="7" y="34"/>
                  <a:pt x="34" y="7"/>
                  <a:pt x="67" y="7"/>
                </a:cubicBezTo>
                <a:cubicBezTo>
                  <a:pt x="101" y="7"/>
                  <a:pt x="128" y="34"/>
                  <a:pt x="128" y="67"/>
                </a:cubicBezTo>
                <a:cubicBezTo>
                  <a:pt x="128" y="83"/>
                  <a:pt x="122" y="97"/>
                  <a:pt x="113" y="108"/>
                </a:cubicBezTo>
                <a:cubicBezTo>
                  <a:pt x="102" y="97"/>
                  <a:pt x="102" y="97"/>
                  <a:pt x="102" y="97"/>
                </a:cubicBezTo>
                <a:cubicBezTo>
                  <a:pt x="109" y="89"/>
                  <a:pt x="113" y="78"/>
                  <a:pt x="113" y="67"/>
                </a:cubicBezTo>
                <a:cubicBezTo>
                  <a:pt x="113" y="42"/>
                  <a:pt x="92" y="21"/>
                  <a:pt x="67" y="21"/>
                </a:cubicBezTo>
                <a:cubicBezTo>
                  <a:pt x="42" y="21"/>
                  <a:pt x="22" y="42"/>
                  <a:pt x="22" y="67"/>
                </a:cubicBezTo>
                <a:cubicBezTo>
                  <a:pt x="22" y="92"/>
                  <a:pt x="42" y="113"/>
                  <a:pt x="67" y="113"/>
                </a:cubicBezTo>
                <a:cubicBezTo>
                  <a:pt x="79" y="113"/>
                  <a:pt x="89" y="109"/>
                  <a:pt x="97" y="101"/>
                </a:cubicBezTo>
                <a:cubicBezTo>
                  <a:pt x="108" y="112"/>
                  <a:pt x="108" y="112"/>
                  <a:pt x="108" y="112"/>
                </a:cubicBezTo>
                <a:cubicBezTo>
                  <a:pt x="97" y="122"/>
                  <a:pt x="83" y="128"/>
                  <a:pt x="67" y="128"/>
                </a:cubicBezTo>
                <a:cubicBezTo>
                  <a:pt x="34" y="128"/>
                  <a:pt x="7" y="101"/>
                  <a:pt x="7" y="67"/>
                </a:cubicBezTo>
                <a:close/>
                <a:moveTo>
                  <a:pt x="87" y="82"/>
                </a:moveTo>
                <a:cubicBezTo>
                  <a:pt x="90" y="78"/>
                  <a:pt x="92" y="73"/>
                  <a:pt x="92" y="67"/>
                </a:cubicBezTo>
                <a:cubicBezTo>
                  <a:pt x="92" y="54"/>
                  <a:pt x="81" y="43"/>
                  <a:pt x="67" y="43"/>
                </a:cubicBezTo>
                <a:cubicBezTo>
                  <a:pt x="54" y="43"/>
                  <a:pt x="43" y="54"/>
                  <a:pt x="43" y="67"/>
                </a:cubicBezTo>
                <a:cubicBezTo>
                  <a:pt x="43" y="81"/>
                  <a:pt x="54" y="92"/>
                  <a:pt x="67" y="92"/>
                </a:cubicBezTo>
                <a:cubicBezTo>
                  <a:pt x="73" y="92"/>
                  <a:pt x="78" y="90"/>
                  <a:pt x="83" y="87"/>
                </a:cubicBezTo>
                <a:cubicBezTo>
                  <a:pt x="93" y="97"/>
                  <a:pt x="93" y="97"/>
                  <a:pt x="93" y="97"/>
                </a:cubicBezTo>
                <a:cubicBezTo>
                  <a:pt x="86" y="103"/>
                  <a:pt x="77" y="107"/>
                  <a:pt x="67" y="107"/>
                </a:cubicBezTo>
                <a:cubicBezTo>
                  <a:pt x="46" y="107"/>
                  <a:pt x="28" y="89"/>
                  <a:pt x="28" y="67"/>
                </a:cubicBezTo>
                <a:cubicBezTo>
                  <a:pt x="28" y="46"/>
                  <a:pt x="46" y="28"/>
                  <a:pt x="67" y="28"/>
                </a:cubicBezTo>
                <a:cubicBezTo>
                  <a:pt x="89" y="28"/>
                  <a:pt x="106" y="46"/>
                  <a:pt x="107" y="67"/>
                </a:cubicBezTo>
                <a:cubicBezTo>
                  <a:pt x="107" y="77"/>
                  <a:pt x="103" y="86"/>
                  <a:pt x="98" y="92"/>
                </a:cubicBezTo>
                <a:lnTo>
                  <a:pt x="87" y="82"/>
                </a:lnTo>
                <a:close/>
                <a:moveTo>
                  <a:pt x="74" y="69"/>
                </a:moveTo>
                <a:cubicBezTo>
                  <a:pt x="73" y="68"/>
                  <a:pt x="71" y="68"/>
                  <a:pt x="70" y="69"/>
                </a:cubicBezTo>
                <a:cubicBezTo>
                  <a:pt x="68" y="70"/>
                  <a:pt x="68" y="72"/>
                  <a:pt x="70" y="74"/>
                </a:cubicBezTo>
                <a:cubicBezTo>
                  <a:pt x="78" y="82"/>
                  <a:pt x="78" y="82"/>
                  <a:pt x="78" y="82"/>
                </a:cubicBezTo>
                <a:cubicBezTo>
                  <a:pt x="75" y="84"/>
                  <a:pt x="71" y="86"/>
                  <a:pt x="67" y="86"/>
                </a:cubicBezTo>
                <a:cubicBezTo>
                  <a:pt x="57" y="86"/>
                  <a:pt x="49" y="77"/>
                  <a:pt x="49" y="67"/>
                </a:cubicBezTo>
                <a:cubicBezTo>
                  <a:pt x="49" y="57"/>
                  <a:pt x="57" y="49"/>
                  <a:pt x="67" y="49"/>
                </a:cubicBezTo>
                <a:cubicBezTo>
                  <a:pt x="77" y="49"/>
                  <a:pt x="86" y="57"/>
                  <a:pt x="86" y="67"/>
                </a:cubicBezTo>
                <a:cubicBezTo>
                  <a:pt x="86" y="71"/>
                  <a:pt x="84" y="74"/>
                  <a:pt x="83" y="77"/>
                </a:cubicBezTo>
                <a:lnTo>
                  <a:pt x="74" y="69"/>
                </a:lnTo>
                <a:close/>
                <a:moveTo>
                  <a:pt x="116" y="130"/>
                </a:moveTo>
                <a:cubicBezTo>
                  <a:pt x="117" y="121"/>
                  <a:pt x="117" y="121"/>
                  <a:pt x="117" y="121"/>
                </a:cubicBezTo>
                <a:cubicBezTo>
                  <a:pt x="129" y="133"/>
                  <a:pt x="129" y="133"/>
                  <a:pt x="129" y="133"/>
                </a:cubicBezTo>
                <a:cubicBezTo>
                  <a:pt x="128" y="143"/>
                  <a:pt x="128" y="143"/>
                  <a:pt x="128" y="143"/>
                </a:cubicBezTo>
                <a:lnTo>
                  <a:pt x="116" y="130"/>
                </a:lnTo>
                <a:close/>
                <a:moveTo>
                  <a:pt x="134" y="129"/>
                </a:moveTo>
                <a:cubicBezTo>
                  <a:pt x="122" y="117"/>
                  <a:pt x="122" y="117"/>
                  <a:pt x="122" y="117"/>
                </a:cubicBezTo>
                <a:cubicBezTo>
                  <a:pt x="130" y="116"/>
                  <a:pt x="130" y="116"/>
                  <a:pt x="130" y="116"/>
                </a:cubicBezTo>
                <a:cubicBezTo>
                  <a:pt x="143" y="128"/>
                  <a:pt x="143" y="128"/>
                  <a:pt x="143" y="128"/>
                </a:cubicBezTo>
                <a:lnTo>
                  <a:pt x="134" y="129"/>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32" name="Freeform 31">
            <a:extLst>
              <a:ext uri="{FF2B5EF4-FFF2-40B4-BE49-F238E27FC236}">
                <a16:creationId xmlns:a16="http://schemas.microsoft.com/office/drawing/2014/main" id="{F1366B3B-81C6-4F35-A186-DA83F5387923}"/>
              </a:ext>
            </a:extLst>
          </p:cNvPr>
          <p:cNvSpPr>
            <a:spLocks noEditPoints="1"/>
          </p:cNvSpPr>
          <p:nvPr/>
        </p:nvSpPr>
        <p:spPr bwMode="auto">
          <a:xfrm>
            <a:off x="2901154" y="2595021"/>
            <a:ext cx="636589" cy="625549"/>
          </a:xfrm>
          <a:custGeom>
            <a:avLst/>
            <a:gdLst>
              <a:gd name="T0" fmla="*/ 36 w 160"/>
              <a:gd name="T1" fmla="*/ 6 h 156"/>
              <a:gd name="T2" fmla="*/ 74 w 160"/>
              <a:gd name="T3" fmla="*/ 3 h 156"/>
              <a:gd name="T4" fmla="*/ 36 w 160"/>
              <a:gd name="T5" fmla="*/ 0 h 156"/>
              <a:gd name="T6" fmla="*/ 88 w 160"/>
              <a:gd name="T7" fmla="*/ 6 h 156"/>
              <a:gd name="T8" fmla="*/ 126 w 160"/>
              <a:gd name="T9" fmla="*/ 3 h 156"/>
              <a:gd name="T10" fmla="*/ 88 w 160"/>
              <a:gd name="T11" fmla="*/ 0 h 156"/>
              <a:gd name="T12" fmla="*/ 88 w 160"/>
              <a:gd name="T13" fmla="*/ 6 h 156"/>
              <a:gd name="T14" fmla="*/ 152 w 160"/>
              <a:gd name="T15" fmla="*/ 132 h 156"/>
              <a:gd name="T16" fmla="*/ 137 w 160"/>
              <a:gd name="T17" fmla="*/ 68 h 156"/>
              <a:gd name="T18" fmla="*/ 132 w 160"/>
              <a:gd name="T19" fmla="*/ 26 h 156"/>
              <a:gd name="T20" fmla="*/ 127 w 160"/>
              <a:gd name="T21" fmla="*/ 20 h 156"/>
              <a:gd name="T22" fmla="*/ 94 w 160"/>
              <a:gd name="T23" fmla="*/ 12 h 156"/>
              <a:gd name="T24" fmla="*/ 85 w 160"/>
              <a:gd name="T25" fmla="*/ 26 h 156"/>
              <a:gd name="T26" fmla="*/ 75 w 160"/>
              <a:gd name="T27" fmla="*/ 20 h 156"/>
              <a:gd name="T28" fmla="*/ 42 w 160"/>
              <a:gd name="T29" fmla="*/ 12 h 156"/>
              <a:gd name="T30" fmla="*/ 33 w 160"/>
              <a:gd name="T31" fmla="*/ 26 h 156"/>
              <a:gd name="T32" fmla="*/ 25 w 160"/>
              <a:gd name="T33" fmla="*/ 29 h 156"/>
              <a:gd name="T34" fmla="*/ 12 w 160"/>
              <a:gd name="T35" fmla="*/ 80 h 156"/>
              <a:gd name="T36" fmla="*/ 3 w 160"/>
              <a:gd name="T37" fmla="*/ 132 h 156"/>
              <a:gd name="T38" fmla="*/ 0 w 160"/>
              <a:gd name="T39" fmla="*/ 145 h 156"/>
              <a:gd name="T40" fmla="*/ 62 w 160"/>
              <a:gd name="T41" fmla="*/ 156 h 156"/>
              <a:gd name="T42" fmla="*/ 73 w 160"/>
              <a:gd name="T43" fmla="*/ 135 h 156"/>
              <a:gd name="T44" fmla="*/ 15 w 160"/>
              <a:gd name="T45" fmla="*/ 132 h 156"/>
              <a:gd name="T46" fmla="*/ 26 w 160"/>
              <a:gd name="T47" fmla="*/ 74 h 156"/>
              <a:gd name="T48" fmla="*/ 31 w 160"/>
              <a:gd name="T49" fmla="*/ 33 h 156"/>
              <a:gd name="T50" fmla="*/ 71 w 160"/>
              <a:gd name="T51" fmla="*/ 33 h 156"/>
              <a:gd name="T52" fmla="*/ 124 w 160"/>
              <a:gd name="T53" fmla="*/ 33 h 156"/>
              <a:gd name="T54" fmla="*/ 131 w 160"/>
              <a:gd name="T55" fmla="*/ 71 h 156"/>
              <a:gd name="T56" fmla="*/ 141 w 160"/>
              <a:gd name="T57" fmla="*/ 80 h 156"/>
              <a:gd name="T58" fmla="*/ 90 w 160"/>
              <a:gd name="T59" fmla="*/ 132 h 156"/>
              <a:gd name="T60" fmla="*/ 87 w 160"/>
              <a:gd name="T61" fmla="*/ 145 h 156"/>
              <a:gd name="T62" fmla="*/ 149 w 160"/>
              <a:gd name="T63" fmla="*/ 156 h 156"/>
              <a:gd name="T64" fmla="*/ 160 w 160"/>
              <a:gd name="T65" fmla="*/ 135 h 156"/>
              <a:gd name="T66" fmla="*/ 66 w 160"/>
              <a:gd name="T67" fmla="*/ 138 h 156"/>
              <a:gd name="T68" fmla="*/ 62 w 160"/>
              <a:gd name="T69" fmla="*/ 150 h 156"/>
              <a:gd name="T70" fmla="*/ 6 w 160"/>
              <a:gd name="T71" fmla="*/ 145 h 156"/>
              <a:gd name="T72" fmla="*/ 66 w 160"/>
              <a:gd name="T73" fmla="*/ 138 h 156"/>
              <a:gd name="T74" fmla="*/ 40 w 160"/>
              <a:gd name="T75" fmla="*/ 26 h 156"/>
              <a:gd name="T76" fmla="*/ 42 w 160"/>
              <a:gd name="T77" fmla="*/ 18 h 156"/>
              <a:gd name="T78" fmla="*/ 68 w 160"/>
              <a:gd name="T79" fmla="*/ 20 h 156"/>
              <a:gd name="T80" fmla="*/ 120 w 160"/>
              <a:gd name="T81" fmla="*/ 26 h 156"/>
              <a:gd name="T82" fmla="*/ 92 w 160"/>
              <a:gd name="T83" fmla="*/ 20 h 156"/>
              <a:gd name="T84" fmla="*/ 118 w 160"/>
              <a:gd name="T85" fmla="*/ 18 h 156"/>
              <a:gd name="T86" fmla="*/ 120 w 160"/>
              <a:gd name="T87" fmla="*/ 26 h 156"/>
              <a:gd name="T88" fmla="*/ 149 w 160"/>
              <a:gd name="T89" fmla="*/ 150 h 156"/>
              <a:gd name="T90" fmla="*/ 94 w 160"/>
              <a:gd name="T91" fmla="*/ 145 h 156"/>
              <a:gd name="T92" fmla="*/ 154 w 160"/>
              <a:gd name="T93" fmla="*/ 138 h 156"/>
              <a:gd name="T94" fmla="*/ 62 w 160"/>
              <a:gd name="T95" fmla="*/ 125 h 156"/>
              <a:gd name="T96" fmla="*/ 66 w 160"/>
              <a:gd name="T97" fmla="*/ 84 h 156"/>
              <a:gd name="T98" fmla="*/ 91 w 160"/>
              <a:gd name="T99" fmla="*/ 122 h 156"/>
              <a:gd name="T100" fmla="*/ 97 w 160"/>
              <a:gd name="T101" fmla="*/ 122 h 156"/>
              <a:gd name="T102" fmla="*/ 110 w 160"/>
              <a:gd name="T103" fmla="*/ 84 h 156"/>
              <a:gd name="T104" fmla="*/ 122 w 160"/>
              <a:gd name="T105" fmla="*/ 66 h 156"/>
              <a:gd name="T106" fmla="*/ 51 w 160"/>
              <a:gd name="T107" fmla="*/ 53 h 156"/>
              <a:gd name="T108" fmla="*/ 39 w 160"/>
              <a:gd name="T109" fmla="*/ 71 h 156"/>
              <a:gd name="T110" fmla="*/ 59 w 160"/>
              <a:gd name="T111" fmla="*/ 84 h 156"/>
              <a:gd name="T112" fmla="*/ 62 w 160"/>
              <a:gd name="T113" fmla="*/ 125 h 156"/>
              <a:gd name="T114" fmla="*/ 45 w 160"/>
              <a:gd name="T115" fmla="*/ 71 h 156"/>
              <a:gd name="T116" fmla="*/ 51 w 160"/>
              <a:gd name="T117" fmla="*/ 59 h 156"/>
              <a:gd name="T118" fmla="*/ 116 w 160"/>
              <a:gd name="T119" fmla="*/ 66 h 156"/>
              <a:gd name="T120" fmla="*/ 110 w 160"/>
              <a:gd name="T121" fmla="*/ 77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 h="156">
                <a:moveTo>
                  <a:pt x="33" y="3"/>
                </a:moveTo>
                <a:cubicBezTo>
                  <a:pt x="33" y="5"/>
                  <a:pt x="34" y="6"/>
                  <a:pt x="36" y="6"/>
                </a:cubicBezTo>
                <a:cubicBezTo>
                  <a:pt x="70" y="6"/>
                  <a:pt x="70" y="6"/>
                  <a:pt x="70" y="6"/>
                </a:cubicBezTo>
                <a:cubicBezTo>
                  <a:pt x="72" y="6"/>
                  <a:pt x="74" y="5"/>
                  <a:pt x="74" y="3"/>
                </a:cubicBezTo>
                <a:cubicBezTo>
                  <a:pt x="74" y="1"/>
                  <a:pt x="72" y="0"/>
                  <a:pt x="70" y="0"/>
                </a:cubicBezTo>
                <a:cubicBezTo>
                  <a:pt x="36" y="0"/>
                  <a:pt x="36" y="0"/>
                  <a:pt x="36" y="0"/>
                </a:cubicBezTo>
                <a:cubicBezTo>
                  <a:pt x="34" y="0"/>
                  <a:pt x="33" y="1"/>
                  <a:pt x="33" y="3"/>
                </a:cubicBezTo>
                <a:close/>
                <a:moveTo>
                  <a:pt x="88" y="6"/>
                </a:moveTo>
                <a:cubicBezTo>
                  <a:pt x="123" y="6"/>
                  <a:pt x="123" y="6"/>
                  <a:pt x="123" y="6"/>
                </a:cubicBezTo>
                <a:cubicBezTo>
                  <a:pt x="125" y="6"/>
                  <a:pt x="126" y="5"/>
                  <a:pt x="126" y="3"/>
                </a:cubicBezTo>
                <a:cubicBezTo>
                  <a:pt x="126" y="1"/>
                  <a:pt x="125" y="0"/>
                  <a:pt x="123" y="0"/>
                </a:cubicBezTo>
                <a:cubicBezTo>
                  <a:pt x="88" y="0"/>
                  <a:pt x="88" y="0"/>
                  <a:pt x="88" y="0"/>
                </a:cubicBezTo>
                <a:cubicBezTo>
                  <a:pt x="86" y="0"/>
                  <a:pt x="85" y="1"/>
                  <a:pt x="85" y="3"/>
                </a:cubicBezTo>
                <a:cubicBezTo>
                  <a:pt x="85" y="5"/>
                  <a:pt x="86" y="6"/>
                  <a:pt x="88" y="6"/>
                </a:cubicBezTo>
                <a:close/>
                <a:moveTo>
                  <a:pt x="157" y="132"/>
                </a:moveTo>
                <a:cubicBezTo>
                  <a:pt x="152" y="132"/>
                  <a:pt x="152" y="132"/>
                  <a:pt x="152" y="132"/>
                </a:cubicBezTo>
                <a:cubicBezTo>
                  <a:pt x="148" y="80"/>
                  <a:pt x="148" y="80"/>
                  <a:pt x="148" y="80"/>
                </a:cubicBezTo>
                <a:cubicBezTo>
                  <a:pt x="147" y="74"/>
                  <a:pt x="143" y="69"/>
                  <a:pt x="137" y="68"/>
                </a:cubicBezTo>
                <a:cubicBezTo>
                  <a:pt x="135" y="29"/>
                  <a:pt x="135" y="29"/>
                  <a:pt x="135" y="29"/>
                </a:cubicBezTo>
                <a:cubicBezTo>
                  <a:pt x="135" y="27"/>
                  <a:pt x="133" y="26"/>
                  <a:pt x="132" y="26"/>
                </a:cubicBezTo>
                <a:cubicBezTo>
                  <a:pt x="127" y="26"/>
                  <a:pt x="127" y="26"/>
                  <a:pt x="127" y="26"/>
                </a:cubicBezTo>
                <a:cubicBezTo>
                  <a:pt x="127" y="20"/>
                  <a:pt x="127" y="20"/>
                  <a:pt x="127" y="20"/>
                </a:cubicBezTo>
                <a:cubicBezTo>
                  <a:pt x="127" y="16"/>
                  <a:pt x="123" y="12"/>
                  <a:pt x="118" y="12"/>
                </a:cubicBezTo>
                <a:cubicBezTo>
                  <a:pt x="94" y="12"/>
                  <a:pt x="94" y="12"/>
                  <a:pt x="94" y="12"/>
                </a:cubicBezTo>
                <a:cubicBezTo>
                  <a:pt x="89" y="12"/>
                  <a:pt x="85" y="16"/>
                  <a:pt x="85" y="20"/>
                </a:cubicBezTo>
                <a:cubicBezTo>
                  <a:pt x="85" y="26"/>
                  <a:pt x="85" y="26"/>
                  <a:pt x="85" y="26"/>
                </a:cubicBezTo>
                <a:cubicBezTo>
                  <a:pt x="75" y="26"/>
                  <a:pt x="75" y="26"/>
                  <a:pt x="75" y="26"/>
                </a:cubicBezTo>
                <a:cubicBezTo>
                  <a:pt x="75" y="20"/>
                  <a:pt x="75" y="20"/>
                  <a:pt x="75" y="20"/>
                </a:cubicBezTo>
                <a:cubicBezTo>
                  <a:pt x="75" y="16"/>
                  <a:pt x="71" y="12"/>
                  <a:pt x="66" y="12"/>
                </a:cubicBezTo>
                <a:cubicBezTo>
                  <a:pt x="42" y="12"/>
                  <a:pt x="42" y="12"/>
                  <a:pt x="42" y="12"/>
                </a:cubicBezTo>
                <a:cubicBezTo>
                  <a:pt x="37" y="12"/>
                  <a:pt x="33" y="16"/>
                  <a:pt x="33" y="20"/>
                </a:cubicBezTo>
                <a:cubicBezTo>
                  <a:pt x="33" y="26"/>
                  <a:pt x="33" y="26"/>
                  <a:pt x="33" y="26"/>
                </a:cubicBezTo>
                <a:cubicBezTo>
                  <a:pt x="28" y="26"/>
                  <a:pt x="28" y="26"/>
                  <a:pt x="28" y="26"/>
                </a:cubicBezTo>
                <a:cubicBezTo>
                  <a:pt x="27" y="26"/>
                  <a:pt x="25" y="28"/>
                  <a:pt x="25" y="29"/>
                </a:cubicBezTo>
                <a:cubicBezTo>
                  <a:pt x="23" y="68"/>
                  <a:pt x="23" y="68"/>
                  <a:pt x="23" y="68"/>
                </a:cubicBezTo>
                <a:cubicBezTo>
                  <a:pt x="17" y="69"/>
                  <a:pt x="13" y="74"/>
                  <a:pt x="12" y="80"/>
                </a:cubicBezTo>
                <a:cubicBezTo>
                  <a:pt x="8" y="132"/>
                  <a:pt x="8" y="132"/>
                  <a:pt x="8" y="132"/>
                </a:cubicBezTo>
                <a:cubicBezTo>
                  <a:pt x="3" y="132"/>
                  <a:pt x="3" y="132"/>
                  <a:pt x="3" y="132"/>
                </a:cubicBezTo>
                <a:cubicBezTo>
                  <a:pt x="1" y="132"/>
                  <a:pt x="0" y="133"/>
                  <a:pt x="0" y="135"/>
                </a:cubicBezTo>
                <a:cubicBezTo>
                  <a:pt x="0" y="145"/>
                  <a:pt x="0" y="145"/>
                  <a:pt x="0" y="145"/>
                </a:cubicBezTo>
                <a:cubicBezTo>
                  <a:pt x="0" y="151"/>
                  <a:pt x="5" y="156"/>
                  <a:pt x="11" y="156"/>
                </a:cubicBezTo>
                <a:cubicBezTo>
                  <a:pt x="62" y="156"/>
                  <a:pt x="62" y="156"/>
                  <a:pt x="62" y="156"/>
                </a:cubicBezTo>
                <a:cubicBezTo>
                  <a:pt x="68" y="156"/>
                  <a:pt x="73" y="151"/>
                  <a:pt x="73" y="145"/>
                </a:cubicBezTo>
                <a:cubicBezTo>
                  <a:pt x="73" y="135"/>
                  <a:pt x="73" y="135"/>
                  <a:pt x="73" y="135"/>
                </a:cubicBezTo>
                <a:cubicBezTo>
                  <a:pt x="73" y="133"/>
                  <a:pt x="71" y="132"/>
                  <a:pt x="70" y="132"/>
                </a:cubicBezTo>
                <a:cubicBezTo>
                  <a:pt x="15" y="132"/>
                  <a:pt x="15" y="132"/>
                  <a:pt x="15" y="132"/>
                </a:cubicBezTo>
                <a:cubicBezTo>
                  <a:pt x="19" y="80"/>
                  <a:pt x="19" y="80"/>
                  <a:pt x="19" y="80"/>
                </a:cubicBezTo>
                <a:cubicBezTo>
                  <a:pt x="19" y="77"/>
                  <a:pt x="22" y="74"/>
                  <a:pt x="26" y="74"/>
                </a:cubicBezTo>
                <a:cubicBezTo>
                  <a:pt x="27" y="74"/>
                  <a:pt x="29" y="72"/>
                  <a:pt x="29" y="71"/>
                </a:cubicBezTo>
                <a:cubicBezTo>
                  <a:pt x="31" y="33"/>
                  <a:pt x="31" y="33"/>
                  <a:pt x="31" y="33"/>
                </a:cubicBezTo>
                <a:cubicBezTo>
                  <a:pt x="36" y="33"/>
                  <a:pt x="36" y="33"/>
                  <a:pt x="36" y="33"/>
                </a:cubicBezTo>
                <a:cubicBezTo>
                  <a:pt x="71" y="33"/>
                  <a:pt x="71" y="33"/>
                  <a:pt x="71" y="33"/>
                </a:cubicBezTo>
                <a:cubicBezTo>
                  <a:pt x="89" y="33"/>
                  <a:pt x="89" y="33"/>
                  <a:pt x="89" y="33"/>
                </a:cubicBezTo>
                <a:cubicBezTo>
                  <a:pt x="124" y="33"/>
                  <a:pt x="124" y="33"/>
                  <a:pt x="124" y="33"/>
                </a:cubicBezTo>
                <a:cubicBezTo>
                  <a:pt x="129" y="33"/>
                  <a:pt x="129" y="33"/>
                  <a:pt x="129" y="33"/>
                </a:cubicBezTo>
                <a:cubicBezTo>
                  <a:pt x="131" y="71"/>
                  <a:pt x="131" y="71"/>
                  <a:pt x="131" y="71"/>
                </a:cubicBezTo>
                <a:cubicBezTo>
                  <a:pt x="131" y="72"/>
                  <a:pt x="133" y="74"/>
                  <a:pt x="134" y="74"/>
                </a:cubicBezTo>
                <a:cubicBezTo>
                  <a:pt x="138" y="74"/>
                  <a:pt x="141" y="77"/>
                  <a:pt x="141" y="80"/>
                </a:cubicBezTo>
                <a:cubicBezTo>
                  <a:pt x="146" y="132"/>
                  <a:pt x="146" y="132"/>
                  <a:pt x="146" y="132"/>
                </a:cubicBezTo>
                <a:cubicBezTo>
                  <a:pt x="90" y="132"/>
                  <a:pt x="90" y="132"/>
                  <a:pt x="90" y="132"/>
                </a:cubicBezTo>
                <a:cubicBezTo>
                  <a:pt x="89" y="132"/>
                  <a:pt x="87" y="133"/>
                  <a:pt x="87" y="135"/>
                </a:cubicBezTo>
                <a:cubicBezTo>
                  <a:pt x="87" y="145"/>
                  <a:pt x="87" y="145"/>
                  <a:pt x="87" y="145"/>
                </a:cubicBezTo>
                <a:cubicBezTo>
                  <a:pt x="87" y="151"/>
                  <a:pt x="92" y="156"/>
                  <a:pt x="98" y="156"/>
                </a:cubicBezTo>
                <a:cubicBezTo>
                  <a:pt x="149" y="156"/>
                  <a:pt x="149" y="156"/>
                  <a:pt x="149" y="156"/>
                </a:cubicBezTo>
                <a:cubicBezTo>
                  <a:pt x="155" y="156"/>
                  <a:pt x="160" y="151"/>
                  <a:pt x="160" y="145"/>
                </a:cubicBezTo>
                <a:cubicBezTo>
                  <a:pt x="160" y="135"/>
                  <a:pt x="160" y="135"/>
                  <a:pt x="160" y="135"/>
                </a:cubicBezTo>
                <a:cubicBezTo>
                  <a:pt x="160" y="133"/>
                  <a:pt x="159" y="132"/>
                  <a:pt x="157" y="132"/>
                </a:cubicBezTo>
                <a:close/>
                <a:moveTo>
                  <a:pt x="66" y="138"/>
                </a:moveTo>
                <a:cubicBezTo>
                  <a:pt x="66" y="145"/>
                  <a:pt x="66" y="145"/>
                  <a:pt x="66" y="145"/>
                </a:cubicBezTo>
                <a:cubicBezTo>
                  <a:pt x="66" y="148"/>
                  <a:pt x="64" y="150"/>
                  <a:pt x="62" y="150"/>
                </a:cubicBezTo>
                <a:cubicBezTo>
                  <a:pt x="11" y="150"/>
                  <a:pt x="11" y="150"/>
                  <a:pt x="11" y="150"/>
                </a:cubicBezTo>
                <a:cubicBezTo>
                  <a:pt x="8" y="150"/>
                  <a:pt x="6" y="148"/>
                  <a:pt x="6" y="145"/>
                </a:cubicBezTo>
                <a:cubicBezTo>
                  <a:pt x="6" y="138"/>
                  <a:pt x="6" y="138"/>
                  <a:pt x="6" y="138"/>
                </a:cubicBezTo>
                <a:lnTo>
                  <a:pt x="66" y="138"/>
                </a:lnTo>
                <a:close/>
                <a:moveTo>
                  <a:pt x="68" y="26"/>
                </a:moveTo>
                <a:cubicBezTo>
                  <a:pt x="40" y="26"/>
                  <a:pt x="40" y="26"/>
                  <a:pt x="40" y="26"/>
                </a:cubicBezTo>
                <a:cubicBezTo>
                  <a:pt x="40" y="20"/>
                  <a:pt x="40" y="20"/>
                  <a:pt x="40" y="20"/>
                </a:cubicBezTo>
                <a:cubicBezTo>
                  <a:pt x="40" y="19"/>
                  <a:pt x="41" y="18"/>
                  <a:pt x="42" y="18"/>
                </a:cubicBezTo>
                <a:cubicBezTo>
                  <a:pt x="66" y="18"/>
                  <a:pt x="66" y="18"/>
                  <a:pt x="66" y="18"/>
                </a:cubicBezTo>
                <a:cubicBezTo>
                  <a:pt x="67" y="18"/>
                  <a:pt x="68" y="19"/>
                  <a:pt x="68" y="20"/>
                </a:cubicBezTo>
                <a:cubicBezTo>
                  <a:pt x="68" y="26"/>
                  <a:pt x="68" y="26"/>
                  <a:pt x="68" y="26"/>
                </a:cubicBezTo>
                <a:close/>
                <a:moveTo>
                  <a:pt x="120" y="26"/>
                </a:moveTo>
                <a:cubicBezTo>
                  <a:pt x="92" y="26"/>
                  <a:pt x="92" y="26"/>
                  <a:pt x="92" y="26"/>
                </a:cubicBezTo>
                <a:cubicBezTo>
                  <a:pt x="92" y="20"/>
                  <a:pt x="92" y="20"/>
                  <a:pt x="92" y="20"/>
                </a:cubicBezTo>
                <a:cubicBezTo>
                  <a:pt x="92" y="19"/>
                  <a:pt x="93" y="18"/>
                  <a:pt x="94" y="18"/>
                </a:cubicBezTo>
                <a:cubicBezTo>
                  <a:pt x="118" y="18"/>
                  <a:pt x="118" y="18"/>
                  <a:pt x="118" y="18"/>
                </a:cubicBezTo>
                <a:cubicBezTo>
                  <a:pt x="119" y="18"/>
                  <a:pt x="120" y="19"/>
                  <a:pt x="120" y="20"/>
                </a:cubicBezTo>
                <a:cubicBezTo>
                  <a:pt x="120" y="26"/>
                  <a:pt x="120" y="26"/>
                  <a:pt x="120" y="26"/>
                </a:cubicBezTo>
                <a:close/>
                <a:moveTo>
                  <a:pt x="154" y="145"/>
                </a:moveTo>
                <a:cubicBezTo>
                  <a:pt x="154" y="148"/>
                  <a:pt x="152" y="150"/>
                  <a:pt x="149" y="150"/>
                </a:cubicBezTo>
                <a:cubicBezTo>
                  <a:pt x="98" y="150"/>
                  <a:pt x="98" y="150"/>
                  <a:pt x="98" y="150"/>
                </a:cubicBezTo>
                <a:cubicBezTo>
                  <a:pt x="96" y="150"/>
                  <a:pt x="94" y="148"/>
                  <a:pt x="94" y="145"/>
                </a:cubicBezTo>
                <a:cubicBezTo>
                  <a:pt x="94" y="138"/>
                  <a:pt x="94" y="138"/>
                  <a:pt x="94" y="138"/>
                </a:cubicBezTo>
                <a:cubicBezTo>
                  <a:pt x="154" y="138"/>
                  <a:pt x="154" y="138"/>
                  <a:pt x="154" y="138"/>
                </a:cubicBezTo>
                <a:lnTo>
                  <a:pt x="154" y="145"/>
                </a:lnTo>
                <a:close/>
                <a:moveTo>
                  <a:pt x="62" y="125"/>
                </a:moveTo>
                <a:cubicBezTo>
                  <a:pt x="64" y="125"/>
                  <a:pt x="66" y="123"/>
                  <a:pt x="66" y="122"/>
                </a:cubicBezTo>
                <a:cubicBezTo>
                  <a:pt x="66" y="84"/>
                  <a:pt x="66" y="84"/>
                  <a:pt x="66" y="84"/>
                </a:cubicBezTo>
                <a:cubicBezTo>
                  <a:pt x="91" y="84"/>
                  <a:pt x="91" y="84"/>
                  <a:pt x="91" y="84"/>
                </a:cubicBezTo>
                <a:cubicBezTo>
                  <a:pt x="91" y="122"/>
                  <a:pt x="91" y="122"/>
                  <a:pt x="91" y="122"/>
                </a:cubicBezTo>
                <a:cubicBezTo>
                  <a:pt x="91" y="123"/>
                  <a:pt x="92" y="125"/>
                  <a:pt x="94" y="125"/>
                </a:cubicBezTo>
                <a:cubicBezTo>
                  <a:pt x="96" y="125"/>
                  <a:pt x="97" y="123"/>
                  <a:pt x="97" y="122"/>
                </a:cubicBezTo>
                <a:cubicBezTo>
                  <a:pt x="97" y="84"/>
                  <a:pt x="97" y="84"/>
                  <a:pt x="97" y="84"/>
                </a:cubicBezTo>
                <a:cubicBezTo>
                  <a:pt x="110" y="84"/>
                  <a:pt x="110" y="84"/>
                  <a:pt x="110" y="84"/>
                </a:cubicBezTo>
                <a:cubicBezTo>
                  <a:pt x="116" y="84"/>
                  <a:pt x="122" y="78"/>
                  <a:pt x="122" y="71"/>
                </a:cubicBezTo>
                <a:cubicBezTo>
                  <a:pt x="122" y="66"/>
                  <a:pt x="122" y="66"/>
                  <a:pt x="122" y="66"/>
                </a:cubicBezTo>
                <a:cubicBezTo>
                  <a:pt x="122" y="59"/>
                  <a:pt x="116" y="53"/>
                  <a:pt x="110" y="53"/>
                </a:cubicBezTo>
                <a:cubicBezTo>
                  <a:pt x="51" y="53"/>
                  <a:pt x="51" y="53"/>
                  <a:pt x="51" y="53"/>
                </a:cubicBezTo>
                <a:cubicBezTo>
                  <a:pt x="44" y="53"/>
                  <a:pt x="39" y="59"/>
                  <a:pt x="39" y="66"/>
                </a:cubicBezTo>
                <a:cubicBezTo>
                  <a:pt x="39" y="71"/>
                  <a:pt x="39" y="71"/>
                  <a:pt x="39" y="71"/>
                </a:cubicBezTo>
                <a:cubicBezTo>
                  <a:pt x="39" y="78"/>
                  <a:pt x="44" y="84"/>
                  <a:pt x="51" y="84"/>
                </a:cubicBezTo>
                <a:cubicBezTo>
                  <a:pt x="59" y="84"/>
                  <a:pt x="59" y="84"/>
                  <a:pt x="59" y="84"/>
                </a:cubicBezTo>
                <a:cubicBezTo>
                  <a:pt x="59" y="122"/>
                  <a:pt x="59" y="122"/>
                  <a:pt x="59" y="122"/>
                </a:cubicBezTo>
                <a:cubicBezTo>
                  <a:pt x="59" y="123"/>
                  <a:pt x="61" y="125"/>
                  <a:pt x="62" y="125"/>
                </a:cubicBezTo>
                <a:close/>
                <a:moveTo>
                  <a:pt x="51" y="77"/>
                </a:moveTo>
                <a:cubicBezTo>
                  <a:pt x="48" y="77"/>
                  <a:pt x="45" y="75"/>
                  <a:pt x="45" y="71"/>
                </a:cubicBezTo>
                <a:cubicBezTo>
                  <a:pt x="45" y="66"/>
                  <a:pt x="45" y="66"/>
                  <a:pt x="45" y="66"/>
                </a:cubicBezTo>
                <a:cubicBezTo>
                  <a:pt x="45" y="62"/>
                  <a:pt x="48" y="59"/>
                  <a:pt x="51" y="59"/>
                </a:cubicBezTo>
                <a:cubicBezTo>
                  <a:pt x="110" y="59"/>
                  <a:pt x="110" y="59"/>
                  <a:pt x="110" y="59"/>
                </a:cubicBezTo>
                <a:cubicBezTo>
                  <a:pt x="113" y="59"/>
                  <a:pt x="116" y="62"/>
                  <a:pt x="116" y="66"/>
                </a:cubicBezTo>
                <a:cubicBezTo>
                  <a:pt x="116" y="71"/>
                  <a:pt x="116" y="71"/>
                  <a:pt x="116" y="71"/>
                </a:cubicBezTo>
                <a:cubicBezTo>
                  <a:pt x="116" y="75"/>
                  <a:pt x="113" y="77"/>
                  <a:pt x="110" y="77"/>
                </a:cubicBezTo>
                <a:lnTo>
                  <a:pt x="51" y="77"/>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solidFill>
                <a:schemeClr val="bg2"/>
              </a:solidFill>
            </a:endParaRPr>
          </a:p>
        </p:txBody>
      </p:sp>
      <p:sp>
        <p:nvSpPr>
          <p:cNvPr id="34" name="Rectangle 33">
            <a:extLst>
              <a:ext uri="{FF2B5EF4-FFF2-40B4-BE49-F238E27FC236}">
                <a16:creationId xmlns:a16="http://schemas.microsoft.com/office/drawing/2014/main" id="{CFD484CE-5DBB-0C47-A047-849366CB00FF}"/>
              </a:ext>
            </a:extLst>
          </p:cNvPr>
          <p:cNvSpPr/>
          <p:nvPr/>
        </p:nvSpPr>
        <p:spPr>
          <a:xfrm>
            <a:off x="7165542" y="4307477"/>
            <a:ext cx="3685338" cy="1161023"/>
          </a:xfrm>
          <a:prstGeom prst="rect">
            <a:avLst/>
          </a:prstGeom>
        </p:spPr>
        <p:txBody>
          <a:bodyPr wrap="square">
            <a:spAutoFit/>
          </a:bodyPr>
          <a:lstStyle/>
          <a:p>
            <a:pPr algn="ctr">
              <a:lnSpc>
                <a:spcPct val="150000"/>
              </a:lnSpc>
            </a:pPr>
            <a:r>
              <a:rPr lang="en-US" sz="1600" dirty="0">
                <a:solidFill>
                  <a:srgbClr val="001F60"/>
                </a:solidFill>
              </a:rPr>
              <a:t>To match community health needs with resources specifically designed to meet those needs.</a:t>
            </a:r>
            <a:endParaRPr lang="en-US" sz="1600" b="1" dirty="0">
              <a:solidFill>
                <a:srgbClr val="001F60"/>
              </a:solidFill>
              <a:ea typeface="Open Sans" panose="020B0606030504020204" pitchFamily="34" charset="0"/>
              <a:cs typeface="Open Sans" panose="020B0606030504020204" pitchFamily="34" charset="0"/>
            </a:endParaRPr>
          </a:p>
        </p:txBody>
      </p:sp>
      <p:sp>
        <p:nvSpPr>
          <p:cNvPr id="35" name="Rectangle 34">
            <a:extLst>
              <a:ext uri="{FF2B5EF4-FFF2-40B4-BE49-F238E27FC236}">
                <a16:creationId xmlns:a16="http://schemas.microsoft.com/office/drawing/2014/main" id="{23D38FF1-FB41-7142-8ABA-6B2785E0993B}"/>
              </a:ext>
            </a:extLst>
          </p:cNvPr>
          <p:cNvSpPr/>
          <p:nvPr/>
        </p:nvSpPr>
        <p:spPr>
          <a:xfrm>
            <a:off x="998760" y="4341173"/>
            <a:ext cx="4499832" cy="1161023"/>
          </a:xfrm>
          <a:prstGeom prst="rect">
            <a:avLst/>
          </a:prstGeom>
        </p:spPr>
        <p:txBody>
          <a:bodyPr wrap="square">
            <a:spAutoFit/>
          </a:bodyPr>
          <a:lstStyle/>
          <a:p>
            <a:pPr lvl="0" algn="ctr">
              <a:lnSpc>
                <a:spcPct val="150000"/>
              </a:lnSpc>
            </a:pPr>
            <a:r>
              <a:rPr lang="en-US" sz="1600" dirty="0">
                <a:solidFill>
                  <a:srgbClr val="001F60"/>
                </a:solidFill>
              </a:rPr>
              <a:t>Improve the health of our </a:t>
            </a:r>
          </a:p>
          <a:p>
            <a:pPr lvl="0" algn="ctr">
              <a:lnSpc>
                <a:spcPct val="150000"/>
              </a:lnSpc>
            </a:pPr>
            <a:r>
              <a:rPr lang="en-US" sz="1600" dirty="0">
                <a:solidFill>
                  <a:srgbClr val="001F60"/>
                </a:solidFill>
              </a:rPr>
              <a:t>community and change healthcare </a:t>
            </a:r>
          </a:p>
          <a:p>
            <a:pPr lvl="0" algn="ctr">
              <a:lnSpc>
                <a:spcPct val="150000"/>
              </a:lnSpc>
            </a:pPr>
            <a:r>
              <a:rPr lang="en-US" sz="1600" dirty="0">
                <a:solidFill>
                  <a:srgbClr val="001F60"/>
                </a:solidFill>
              </a:rPr>
              <a:t>in West Virginia for the better.</a:t>
            </a:r>
          </a:p>
        </p:txBody>
      </p:sp>
      <p:pic>
        <p:nvPicPr>
          <p:cNvPr id="36" name="Picture 35">
            <a:extLst>
              <a:ext uri="{FF2B5EF4-FFF2-40B4-BE49-F238E27FC236}">
                <a16:creationId xmlns:a16="http://schemas.microsoft.com/office/drawing/2014/main" id="{EA0C5E6A-E0A6-7240-A0B6-11941FED8C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1319" y="724584"/>
            <a:ext cx="2514223" cy="620559"/>
          </a:xfrm>
          <a:prstGeom prst="rect">
            <a:avLst/>
          </a:prstGeom>
        </p:spPr>
      </p:pic>
    </p:spTree>
    <p:extLst>
      <p:ext uri="{BB962C8B-B14F-4D97-AF65-F5344CB8AC3E}">
        <p14:creationId xmlns:p14="http://schemas.microsoft.com/office/powerpoint/2010/main" val="3717683344"/>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750" fill="hold"/>
                                        <p:tgtEl>
                                          <p:spTgt spid="12"/>
                                        </p:tgtEl>
                                        <p:attrNameLst>
                                          <p:attrName>ppt_x</p:attrName>
                                        </p:attrNameLst>
                                      </p:cBhvr>
                                      <p:tavLst>
                                        <p:tav tm="0">
                                          <p:val>
                                            <p:strVal val="#ppt_x"/>
                                          </p:val>
                                        </p:tav>
                                        <p:tav tm="100000">
                                          <p:val>
                                            <p:strVal val="#ppt_x"/>
                                          </p:val>
                                        </p:tav>
                                      </p:tavLst>
                                    </p:anim>
                                    <p:anim calcmode="lin" valueType="num">
                                      <p:cBhvr additive="base">
                                        <p:cTn id="8" dur="75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ppt_x"/>
                                          </p:val>
                                        </p:tav>
                                        <p:tav tm="100000">
                                          <p:val>
                                            <p:strVal val="#ppt_x"/>
                                          </p:val>
                                        </p:tav>
                                      </p:tavLst>
                                    </p:anim>
                                    <p:anim calcmode="lin" valueType="num">
                                      <p:cBhvr additive="base">
                                        <p:cTn id="12" dur="75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anim calcmode="lin" valueType="num">
                                      <p:cBhvr additive="base">
                                        <p:cTn id="19" dur="750" fill="hold"/>
                                        <p:tgtEl>
                                          <p:spTgt spid="31"/>
                                        </p:tgtEl>
                                        <p:attrNameLst>
                                          <p:attrName>ppt_x</p:attrName>
                                        </p:attrNameLst>
                                      </p:cBhvr>
                                      <p:tavLst>
                                        <p:tav tm="0">
                                          <p:val>
                                            <p:strVal val="#ppt_x"/>
                                          </p:val>
                                        </p:tav>
                                        <p:tav tm="100000">
                                          <p:val>
                                            <p:strVal val="#ppt_x"/>
                                          </p:val>
                                        </p:tav>
                                      </p:tavLst>
                                    </p:anim>
                                    <p:anim calcmode="lin" valueType="num">
                                      <p:cBhvr additive="base">
                                        <p:cTn id="20" dur="750" fill="hold"/>
                                        <p:tgtEl>
                                          <p:spTgt spid="31"/>
                                        </p:tgtEl>
                                        <p:attrNameLst>
                                          <p:attrName>ppt_y</p:attrName>
                                        </p:attrNameLst>
                                      </p:cBhvr>
                                      <p:tavLst>
                                        <p:tav tm="0">
                                          <p:val>
                                            <p:strVal val="1+#ppt_h/2"/>
                                          </p:val>
                                        </p:tav>
                                        <p:tav tm="100000">
                                          <p:val>
                                            <p:strVal val="#ppt_y"/>
                                          </p:val>
                                        </p:tav>
                                      </p:tavLst>
                                    </p:anim>
                                  </p:childTnLst>
                                </p:cTn>
                              </p:par>
                              <p:par>
                                <p:cTn id="21" presetID="2" presetClass="entr" presetSubtype="4" decel="10000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750" fill="hold"/>
                                        <p:tgtEl>
                                          <p:spTgt spid="32"/>
                                        </p:tgtEl>
                                        <p:attrNameLst>
                                          <p:attrName>ppt_x</p:attrName>
                                        </p:attrNameLst>
                                      </p:cBhvr>
                                      <p:tavLst>
                                        <p:tav tm="0">
                                          <p:val>
                                            <p:strVal val="#ppt_x"/>
                                          </p:val>
                                        </p:tav>
                                        <p:tav tm="100000">
                                          <p:val>
                                            <p:strVal val="#ppt_x"/>
                                          </p:val>
                                        </p:tav>
                                      </p:tavLst>
                                    </p:anim>
                                    <p:anim calcmode="lin" valueType="num">
                                      <p:cBhvr additive="base">
                                        <p:cTn id="24" dur="75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decel="10000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750" fill="hold"/>
                                        <p:tgtEl>
                                          <p:spTgt spid="4"/>
                                        </p:tgtEl>
                                        <p:attrNameLst>
                                          <p:attrName>ppt_x</p:attrName>
                                        </p:attrNameLst>
                                      </p:cBhvr>
                                      <p:tavLst>
                                        <p:tav tm="0">
                                          <p:val>
                                            <p:strVal val="#ppt_x"/>
                                          </p:val>
                                        </p:tav>
                                        <p:tav tm="100000">
                                          <p:val>
                                            <p:strVal val="#ppt_x"/>
                                          </p:val>
                                        </p:tav>
                                      </p:tavLst>
                                    </p:anim>
                                    <p:anim calcmode="lin" valueType="num">
                                      <p:cBhvr additive="base">
                                        <p:cTn id="28" dur="750" fill="hold"/>
                                        <p:tgtEl>
                                          <p:spTgt spid="4"/>
                                        </p:tgtEl>
                                        <p:attrNameLst>
                                          <p:attrName>ppt_y</p:attrName>
                                        </p:attrNameLst>
                                      </p:cBhvr>
                                      <p:tavLst>
                                        <p:tav tm="0">
                                          <p:val>
                                            <p:strVal val="1+#ppt_h/2"/>
                                          </p:val>
                                        </p:tav>
                                        <p:tav tm="100000">
                                          <p:val>
                                            <p:strVal val="#ppt_y"/>
                                          </p:val>
                                        </p:tav>
                                      </p:tavLst>
                                    </p:anim>
                                  </p:childTnLst>
                                </p:cTn>
                              </p:par>
                              <p:par>
                                <p:cTn id="29" presetID="2" presetClass="entr" presetSubtype="4" decel="10000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750" fill="hold"/>
                                        <p:tgtEl>
                                          <p:spTgt spid="13"/>
                                        </p:tgtEl>
                                        <p:attrNameLst>
                                          <p:attrName>ppt_x</p:attrName>
                                        </p:attrNameLst>
                                      </p:cBhvr>
                                      <p:tavLst>
                                        <p:tav tm="0">
                                          <p:val>
                                            <p:strVal val="#ppt_x"/>
                                          </p:val>
                                        </p:tav>
                                        <p:tav tm="100000">
                                          <p:val>
                                            <p:strVal val="#ppt_x"/>
                                          </p:val>
                                        </p:tav>
                                      </p:tavLst>
                                    </p:anim>
                                    <p:anim calcmode="lin" valueType="num">
                                      <p:cBhvr additive="base">
                                        <p:cTn id="32" dur="750" fill="hold"/>
                                        <p:tgtEl>
                                          <p:spTgt spid="13"/>
                                        </p:tgtEl>
                                        <p:attrNameLst>
                                          <p:attrName>ppt_y</p:attrName>
                                        </p:attrNameLst>
                                      </p:cBhvr>
                                      <p:tavLst>
                                        <p:tav tm="0">
                                          <p:val>
                                            <p:strVal val="1+#ppt_h/2"/>
                                          </p:val>
                                        </p:tav>
                                        <p:tav tm="100000">
                                          <p:val>
                                            <p:strVal val="#ppt_y"/>
                                          </p:val>
                                        </p:tav>
                                      </p:tavLst>
                                    </p:anim>
                                  </p:childTnLst>
                                </p:cTn>
                              </p:par>
                              <p:par>
                                <p:cTn id="33" presetID="22" presetClass="entr" presetSubtype="1" fill="hold" grpId="0" nodeType="withEffect">
                                  <p:stCondLst>
                                    <p:cond delay="250"/>
                                  </p:stCondLst>
                                  <p:childTnLst>
                                    <p:set>
                                      <p:cBhvr>
                                        <p:cTn id="34" dur="1" fill="hold">
                                          <p:stCondLst>
                                            <p:cond delay="0"/>
                                          </p:stCondLst>
                                        </p:cTn>
                                        <p:tgtEl>
                                          <p:spTgt spid="16"/>
                                        </p:tgtEl>
                                        <p:attrNameLst>
                                          <p:attrName>style.visibility</p:attrName>
                                        </p:attrNameLst>
                                      </p:cBhvr>
                                      <p:to>
                                        <p:strVal val="visible"/>
                                      </p:to>
                                    </p:set>
                                    <p:animEffect transition="in" filter="wipe(up)">
                                      <p:cBhvr>
                                        <p:cTn id="35" dur="750"/>
                                        <p:tgtEl>
                                          <p:spTgt spid="16"/>
                                        </p:tgtEl>
                                      </p:cBhvr>
                                    </p:animEffect>
                                  </p:childTnLst>
                                </p:cTn>
                              </p:par>
                              <p:par>
                                <p:cTn id="36" presetID="22" presetClass="entr" presetSubtype="1" fill="hold" grpId="0" nodeType="withEffect">
                                  <p:stCondLst>
                                    <p:cond delay="250"/>
                                  </p:stCondLst>
                                  <p:childTnLst>
                                    <p:set>
                                      <p:cBhvr>
                                        <p:cTn id="37" dur="1" fill="hold">
                                          <p:stCondLst>
                                            <p:cond delay="0"/>
                                          </p:stCondLst>
                                        </p:cTn>
                                        <p:tgtEl>
                                          <p:spTgt spid="17"/>
                                        </p:tgtEl>
                                        <p:attrNameLst>
                                          <p:attrName>style.visibility</p:attrName>
                                        </p:attrNameLst>
                                      </p:cBhvr>
                                      <p:to>
                                        <p:strVal val="visible"/>
                                      </p:to>
                                    </p:set>
                                    <p:animEffect transition="in" filter="wipe(up)">
                                      <p:cBhvr>
                                        <p:cTn id="38" dur="750"/>
                                        <p:tgtEl>
                                          <p:spTgt spid="17"/>
                                        </p:tgtEl>
                                      </p:cBhvr>
                                    </p:animEffect>
                                  </p:childTnLst>
                                </p:cTn>
                              </p:par>
                              <p:par>
                                <p:cTn id="39" presetID="22" presetClass="entr" presetSubtype="4" fill="hold" grpId="0" nodeType="withEffect">
                                  <p:stCondLst>
                                    <p:cond delay="25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500"/>
                                        <p:tgtEl>
                                          <p:spTgt spid="34"/>
                                        </p:tgtEl>
                                      </p:cBhvr>
                                    </p:animEffect>
                                  </p:childTnLst>
                                </p:cTn>
                              </p:par>
                              <p:par>
                                <p:cTn id="42" presetID="22" presetClass="entr" presetSubtype="4" fill="hold" grpId="0" nodeType="withEffect">
                                  <p:stCondLst>
                                    <p:cond delay="25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4" grpId="0" animBg="1"/>
      <p:bldP spid="7" grpId="0" animBg="1"/>
      <p:bldP spid="16" grpId="0"/>
      <p:bldP spid="17" grpId="0"/>
      <p:bldP spid="31" grpId="0" animBg="1"/>
      <p:bldP spid="32" grpId="0" animBg="1"/>
      <p:bldP spid="34"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6352651A-7782-2542-8BC2-6C067F9BB743}"/>
              </a:ext>
            </a:extLst>
          </p:cNvPr>
          <p:cNvSpPr/>
          <p:nvPr/>
        </p:nvSpPr>
        <p:spPr>
          <a:xfrm>
            <a:off x="0" y="4936136"/>
            <a:ext cx="12191999" cy="192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2" name="Text Placeholder 2">
            <a:extLst>
              <a:ext uri="{FF2B5EF4-FFF2-40B4-BE49-F238E27FC236}">
                <a16:creationId xmlns:a16="http://schemas.microsoft.com/office/drawing/2014/main" id="{9880AD76-946A-2A43-90A0-1F1C7C413C3C}"/>
              </a:ext>
            </a:extLst>
          </p:cNvPr>
          <p:cNvSpPr txBox="1">
            <a:spLocks/>
          </p:cNvSpPr>
          <p:nvPr/>
        </p:nvSpPr>
        <p:spPr>
          <a:xfrm>
            <a:off x="676275" y="687570"/>
            <a:ext cx="10839450" cy="573820"/>
          </a:xfrm>
          <a:prstGeom prst="rect">
            <a:avLst/>
          </a:prstGeom>
        </p:spPr>
        <p:txBody>
          <a:bodyPr anchor="ctr"/>
          <a:lstStyle>
            <a:lvl1pPr marL="0" indent="0" algn="ctr" defTabSz="914400" rtl="0" eaLnBrk="1" latinLnBrk="0" hangingPunct="1">
              <a:lnSpc>
                <a:spcPct val="90000"/>
              </a:lnSpc>
              <a:spcBef>
                <a:spcPts val="1000"/>
              </a:spcBef>
              <a:buFont typeface="Arial" panose="020B0604020202020204" pitchFamily="34" charset="0"/>
              <a:buNone/>
              <a:defRPr sz="3200" b="1" kern="1200">
                <a:solidFill>
                  <a:schemeClr val="tx1">
                    <a:lumMod val="90000"/>
                    <a:lumOff val="1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d-ID">
                <a:solidFill>
                  <a:srgbClr val="002060"/>
                </a:solidFill>
              </a:rPr>
              <a:t>MATCH</a:t>
            </a:r>
            <a:endParaRPr lang="id-ID" dirty="0">
              <a:solidFill>
                <a:srgbClr val="002060"/>
              </a:solidFill>
            </a:endParaRPr>
          </a:p>
        </p:txBody>
      </p:sp>
      <p:sp>
        <p:nvSpPr>
          <p:cNvPr id="33" name="TextBox 32">
            <a:extLst>
              <a:ext uri="{FF2B5EF4-FFF2-40B4-BE49-F238E27FC236}">
                <a16:creationId xmlns:a16="http://schemas.microsoft.com/office/drawing/2014/main" id="{B28AED58-8F2B-FA4C-A9AC-338B4964743F}"/>
              </a:ext>
            </a:extLst>
          </p:cNvPr>
          <p:cNvSpPr txBox="1"/>
          <p:nvPr/>
        </p:nvSpPr>
        <p:spPr>
          <a:xfrm>
            <a:off x="1515397" y="1273113"/>
            <a:ext cx="916120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1F60"/>
                </a:solidFill>
                <a:effectLst/>
                <a:uLnTx/>
                <a:uFillTx/>
                <a:latin typeface="Open Sans"/>
                <a:ea typeface="+mn-ea"/>
                <a:cs typeface="+mn-cs"/>
              </a:rPr>
              <a:t>Mountain State Assessment of Trends in Community Health</a:t>
            </a:r>
          </a:p>
        </p:txBody>
      </p:sp>
      <p:sp>
        <p:nvSpPr>
          <p:cNvPr id="34" name="Rectangle 33">
            <a:extLst>
              <a:ext uri="{FF2B5EF4-FFF2-40B4-BE49-F238E27FC236}">
                <a16:creationId xmlns:a16="http://schemas.microsoft.com/office/drawing/2014/main" id="{D4296991-7A25-E14C-B7CB-468B32472677}"/>
              </a:ext>
            </a:extLst>
          </p:cNvPr>
          <p:cNvSpPr/>
          <p:nvPr/>
        </p:nvSpPr>
        <p:spPr>
          <a:xfrm>
            <a:off x="790575" y="2374521"/>
            <a:ext cx="3226087"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id="{AC5BA882-5505-5A4B-BFD2-98CF5FAB3BFE}"/>
              </a:ext>
            </a:extLst>
          </p:cNvPr>
          <p:cNvSpPr/>
          <p:nvPr/>
        </p:nvSpPr>
        <p:spPr>
          <a:xfrm>
            <a:off x="4558861" y="2374521"/>
            <a:ext cx="3226087"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Rectangle 35">
            <a:extLst>
              <a:ext uri="{FF2B5EF4-FFF2-40B4-BE49-F238E27FC236}">
                <a16:creationId xmlns:a16="http://schemas.microsoft.com/office/drawing/2014/main" id="{69963661-484A-F94A-9AB4-B8017ABBFC6F}"/>
              </a:ext>
            </a:extLst>
          </p:cNvPr>
          <p:cNvSpPr/>
          <p:nvPr/>
        </p:nvSpPr>
        <p:spPr>
          <a:xfrm>
            <a:off x="8289638" y="2374521"/>
            <a:ext cx="3226087"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Rectangle 36">
            <a:extLst>
              <a:ext uri="{FF2B5EF4-FFF2-40B4-BE49-F238E27FC236}">
                <a16:creationId xmlns:a16="http://schemas.microsoft.com/office/drawing/2014/main" id="{648EF7FC-C92F-3942-832D-2ADF199BB45B}"/>
              </a:ext>
            </a:extLst>
          </p:cNvPr>
          <p:cNvSpPr/>
          <p:nvPr/>
        </p:nvSpPr>
        <p:spPr>
          <a:xfrm>
            <a:off x="4498672" y="2591010"/>
            <a:ext cx="3257521" cy="35394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ED7D31"/>
                </a:solidFill>
                <a:effectLst/>
                <a:uLnTx/>
                <a:uFillTx/>
                <a:latin typeface="Montserrat"/>
                <a:ea typeface="Open Sans" panose="020B0606030504020204" pitchFamily="34" charset="0"/>
                <a:cs typeface="Open Sans" panose="020B0606030504020204" pitchFamily="34" charset="0"/>
              </a:rPr>
              <a:t>Why Should I Participate</a:t>
            </a:r>
          </a:p>
        </p:txBody>
      </p:sp>
      <p:sp>
        <p:nvSpPr>
          <p:cNvPr id="38" name="Rectangle 37">
            <a:extLst>
              <a:ext uri="{FF2B5EF4-FFF2-40B4-BE49-F238E27FC236}">
                <a16:creationId xmlns:a16="http://schemas.microsoft.com/office/drawing/2014/main" id="{DA5DC529-8F53-2347-9276-E7826CA2598A}"/>
              </a:ext>
            </a:extLst>
          </p:cNvPr>
          <p:cNvSpPr/>
          <p:nvPr/>
        </p:nvSpPr>
        <p:spPr>
          <a:xfrm>
            <a:off x="752180" y="2591010"/>
            <a:ext cx="322608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01751"/>
                </a:solidFill>
                <a:effectLst/>
                <a:uLnTx/>
                <a:uFillTx/>
                <a:latin typeface="Montserrat"/>
                <a:ea typeface="Open Sans" panose="020B0606030504020204" pitchFamily="34" charset="0"/>
                <a:cs typeface="Open Sans" panose="020B0606030504020204" pitchFamily="34" charset="0"/>
              </a:rPr>
              <a:t>Who is Involved</a:t>
            </a:r>
          </a:p>
        </p:txBody>
      </p:sp>
      <p:sp>
        <p:nvSpPr>
          <p:cNvPr id="39" name="Rectangle 38">
            <a:extLst>
              <a:ext uri="{FF2B5EF4-FFF2-40B4-BE49-F238E27FC236}">
                <a16:creationId xmlns:a16="http://schemas.microsoft.com/office/drawing/2014/main" id="{0CAF6084-B94A-4448-A781-93CEBE302D36}"/>
              </a:ext>
            </a:extLst>
          </p:cNvPr>
          <p:cNvSpPr/>
          <p:nvPr/>
        </p:nvSpPr>
        <p:spPr>
          <a:xfrm>
            <a:off x="4600314" y="3043547"/>
            <a:ext cx="3143219" cy="2277547"/>
          </a:xfrm>
          <a:prstGeom prst="rect">
            <a:avLst/>
          </a:prstGeom>
        </p:spPr>
        <p:txBody>
          <a:bodyPr wrap="square">
            <a:spAutoFit/>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dirty="0">
                <a:ln>
                  <a:noFill/>
                </a:ln>
                <a:solidFill>
                  <a:srgbClr val="001F60"/>
                </a:solidFill>
                <a:effectLst/>
                <a:uLnTx/>
                <a:uFillTx/>
                <a:latin typeface="Open Sans"/>
                <a:ea typeface="+mn-ea"/>
                <a:cs typeface="+mn-cs"/>
              </a:rPr>
              <a:t>Your community. Your voice. </a:t>
            </a: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dirty="0">
                <a:ln>
                  <a:noFill/>
                </a:ln>
                <a:solidFill>
                  <a:srgbClr val="001F60"/>
                </a:solidFill>
                <a:effectLst/>
                <a:uLnTx/>
                <a:uFillTx/>
                <a:latin typeface="Open Sans"/>
                <a:ea typeface="+mn-ea"/>
                <a:cs typeface="+mn-cs"/>
              </a:rPr>
              <a:t>Local voices = Statewide change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300" b="1"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300" b="1" i="0" u="none" strike="noStrike" kern="1200" cap="none" spc="0" normalizeH="0" baseline="0" noProof="0" dirty="0">
                <a:ln>
                  <a:noFill/>
                </a:ln>
                <a:solidFill>
                  <a:srgbClr val="001F60"/>
                </a:solidFill>
                <a:effectLst/>
                <a:uLnTx/>
                <a:uFillTx/>
                <a:latin typeface="Open Sans"/>
                <a:ea typeface="+mn-ea"/>
                <a:cs typeface="+mn-cs"/>
              </a:rPr>
              <a:t>Data collected from the MATCH will:</a:t>
            </a:r>
            <a:endParaRPr kumimoji="0" lang="en-US" sz="1300" b="0" i="0" u="none" strike="noStrike" kern="1200" cap="none" spc="0" normalizeH="0" baseline="0" noProof="0" dirty="0">
              <a:ln>
                <a:noFill/>
              </a:ln>
              <a:solidFill>
                <a:srgbClr val="001F60"/>
              </a:solidFill>
              <a:effectLst/>
              <a:uLnTx/>
              <a:uFillTx/>
              <a:latin typeface="Open Sans"/>
              <a:ea typeface="+mn-ea"/>
              <a:cs typeface="+mn-cs"/>
            </a:endParaRPr>
          </a:p>
          <a:p>
            <a:pPr marL="287338" marR="0" lvl="0" indent="-168275"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1F60"/>
                </a:solidFill>
                <a:effectLst/>
                <a:uLnTx/>
                <a:uFillTx/>
                <a:latin typeface="Open Sans"/>
                <a:ea typeface="+mn-ea"/>
                <a:cs typeface="+mn-cs"/>
              </a:rPr>
              <a:t>Ensure that health resources are directed to WV communities most in need</a:t>
            </a:r>
          </a:p>
          <a:p>
            <a:pPr marL="287338" marR="0" lvl="0" indent="-168275"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srgbClr val="001F60"/>
                </a:solidFill>
                <a:effectLst/>
                <a:uLnTx/>
                <a:uFillTx/>
                <a:latin typeface="Open Sans"/>
                <a:ea typeface="+mn-ea"/>
                <a:cs typeface="+mn-cs"/>
              </a:rPr>
              <a:t>Improve and expand health services to communities across WV</a:t>
            </a:r>
          </a:p>
        </p:txBody>
      </p:sp>
      <p:sp>
        <p:nvSpPr>
          <p:cNvPr id="40" name="Rectangle 39">
            <a:extLst>
              <a:ext uri="{FF2B5EF4-FFF2-40B4-BE49-F238E27FC236}">
                <a16:creationId xmlns:a16="http://schemas.microsoft.com/office/drawing/2014/main" id="{6EE9A513-652F-F244-86A9-63EB4B616A0E}"/>
              </a:ext>
            </a:extLst>
          </p:cNvPr>
          <p:cNvSpPr/>
          <p:nvPr/>
        </p:nvSpPr>
        <p:spPr>
          <a:xfrm>
            <a:off x="1076193" y="2982891"/>
            <a:ext cx="2654850" cy="1860830"/>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1F60"/>
                </a:solidFill>
                <a:effectLst/>
                <a:uLnTx/>
                <a:uFillTx/>
                <a:latin typeface="Open Sans"/>
                <a:ea typeface="+mn-ea"/>
                <a:cs typeface="+mn-cs"/>
              </a:rPr>
              <a:t>The MATCH is a partnership between the WV DHHR (Bureaus for Medical Services, Behavioral Health, Children and Families, and Public Health) and WVU Office of Health Affairs</a:t>
            </a:r>
          </a:p>
        </p:txBody>
      </p:sp>
      <p:sp>
        <p:nvSpPr>
          <p:cNvPr id="41" name="Rectangle 40">
            <a:extLst>
              <a:ext uri="{FF2B5EF4-FFF2-40B4-BE49-F238E27FC236}">
                <a16:creationId xmlns:a16="http://schemas.microsoft.com/office/drawing/2014/main" id="{EF0D7228-F467-BC4F-BFC7-96D6B856374E}"/>
              </a:ext>
            </a:extLst>
          </p:cNvPr>
          <p:cNvSpPr/>
          <p:nvPr/>
        </p:nvSpPr>
        <p:spPr>
          <a:xfrm>
            <a:off x="4558861" y="5546211"/>
            <a:ext cx="3226087" cy="187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ED7D31"/>
              </a:solidFill>
              <a:effectLst/>
              <a:uLnTx/>
              <a:uFillTx/>
              <a:latin typeface="Open Sans"/>
              <a:ea typeface="+mn-ea"/>
              <a:cs typeface="+mn-cs"/>
            </a:endParaRPr>
          </a:p>
        </p:txBody>
      </p:sp>
      <p:sp>
        <p:nvSpPr>
          <p:cNvPr id="42" name="Rectangle 41">
            <a:extLst>
              <a:ext uri="{FF2B5EF4-FFF2-40B4-BE49-F238E27FC236}">
                <a16:creationId xmlns:a16="http://schemas.microsoft.com/office/drawing/2014/main" id="{185E68FF-5B81-4A46-8465-D76B8D0F97D6}"/>
              </a:ext>
            </a:extLst>
          </p:cNvPr>
          <p:cNvSpPr/>
          <p:nvPr/>
        </p:nvSpPr>
        <p:spPr>
          <a:xfrm>
            <a:off x="790575" y="5546211"/>
            <a:ext cx="3226087" cy="187018"/>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001F60"/>
              </a:solidFill>
              <a:effectLst/>
              <a:uLnTx/>
              <a:uFillTx/>
              <a:latin typeface="Open Sans"/>
              <a:ea typeface="+mn-ea"/>
              <a:cs typeface="+mn-cs"/>
            </a:endParaRPr>
          </a:p>
        </p:txBody>
      </p:sp>
      <p:sp>
        <p:nvSpPr>
          <p:cNvPr id="43" name="Rectangle 42">
            <a:extLst>
              <a:ext uri="{FF2B5EF4-FFF2-40B4-BE49-F238E27FC236}">
                <a16:creationId xmlns:a16="http://schemas.microsoft.com/office/drawing/2014/main" id="{EE74EF35-BC99-1C42-BE0C-4ECC1DA2F721}"/>
              </a:ext>
            </a:extLst>
          </p:cNvPr>
          <p:cNvSpPr/>
          <p:nvPr/>
        </p:nvSpPr>
        <p:spPr>
          <a:xfrm>
            <a:off x="8289638" y="5546211"/>
            <a:ext cx="3226087" cy="187018"/>
          </a:xfrm>
          <a:prstGeom prst="rect">
            <a:avLst/>
          </a:prstGeom>
          <a:solidFill>
            <a:srgbClr val="178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srgbClr val="178D22"/>
              </a:solidFill>
              <a:effectLst/>
              <a:uLnTx/>
              <a:uFillTx/>
              <a:latin typeface="Open Sans"/>
              <a:ea typeface="+mn-ea"/>
              <a:cs typeface="+mn-cs"/>
            </a:endParaRPr>
          </a:p>
        </p:txBody>
      </p:sp>
      <p:sp>
        <p:nvSpPr>
          <p:cNvPr id="44" name="Rectangle 43">
            <a:extLst>
              <a:ext uri="{FF2B5EF4-FFF2-40B4-BE49-F238E27FC236}">
                <a16:creationId xmlns:a16="http://schemas.microsoft.com/office/drawing/2014/main" id="{65EAFD5D-62A7-3D4D-B628-5EC8A312834A}"/>
              </a:ext>
            </a:extLst>
          </p:cNvPr>
          <p:cNvSpPr/>
          <p:nvPr/>
        </p:nvSpPr>
        <p:spPr>
          <a:xfrm>
            <a:off x="8273922" y="2596947"/>
            <a:ext cx="3226086"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78D22"/>
                </a:solidFill>
                <a:effectLst/>
                <a:uLnTx/>
                <a:uFillTx/>
                <a:latin typeface="Montserrat"/>
                <a:ea typeface="Open Sans" panose="020B0606030504020204" pitchFamily="34" charset="0"/>
                <a:cs typeface="Open Sans" panose="020B0606030504020204" pitchFamily="34" charset="0"/>
              </a:rPr>
              <a:t>Other Benefits</a:t>
            </a:r>
          </a:p>
        </p:txBody>
      </p:sp>
      <p:sp>
        <p:nvSpPr>
          <p:cNvPr id="45" name="Rectangle 44">
            <a:extLst>
              <a:ext uri="{FF2B5EF4-FFF2-40B4-BE49-F238E27FC236}">
                <a16:creationId xmlns:a16="http://schemas.microsoft.com/office/drawing/2014/main" id="{FDB48169-D416-474E-B30A-C8D3A0F38577}"/>
              </a:ext>
            </a:extLst>
          </p:cNvPr>
          <p:cNvSpPr/>
          <p:nvPr/>
        </p:nvSpPr>
        <p:spPr>
          <a:xfrm>
            <a:off x="8665935" y="2896852"/>
            <a:ext cx="2735489" cy="1255408"/>
          </a:xfrm>
          <a:prstGeom prst="rect">
            <a:avLst/>
          </a:prstGeom>
        </p:spPr>
        <p:txBody>
          <a:bodyPr wrap="square">
            <a:spAutoFit/>
          </a:bodyPr>
          <a:lstStyle/>
          <a:p>
            <a:pPr lvl="0">
              <a:lnSpc>
                <a:spcPct val="150000"/>
              </a:lnSpc>
            </a:pPr>
            <a:r>
              <a:rPr lang="en-US" sz="1300" dirty="0">
                <a:solidFill>
                  <a:srgbClr val="001F60"/>
                </a:solidFill>
              </a:rPr>
              <a:t>Data collected from the MATCH will be available for local health departments, non-profits, and other organizations to access.</a:t>
            </a:r>
          </a:p>
        </p:txBody>
      </p:sp>
      <p:sp>
        <p:nvSpPr>
          <p:cNvPr id="46" name="Oval 45">
            <a:extLst>
              <a:ext uri="{FF2B5EF4-FFF2-40B4-BE49-F238E27FC236}">
                <a16:creationId xmlns:a16="http://schemas.microsoft.com/office/drawing/2014/main" id="{921AAD4D-7753-8142-AF4E-E5F19BC031C3}"/>
              </a:ext>
            </a:extLst>
          </p:cNvPr>
          <p:cNvSpPr/>
          <p:nvPr/>
        </p:nvSpPr>
        <p:spPr>
          <a:xfrm>
            <a:off x="5587636" y="5295114"/>
            <a:ext cx="1153292" cy="115329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47" name="Picture 46">
            <a:extLst>
              <a:ext uri="{FF2B5EF4-FFF2-40B4-BE49-F238E27FC236}">
                <a16:creationId xmlns:a16="http://schemas.microsoft.com/office/drawing/2014/main" id="{41EBB48A-F2E8-E74C-B49A-1DCFB25F1BF8}"/>
              </a:ext>
            </a:extLst>
          </p:cNvPr>
          <p:cNvPicPr>
            <a:picLocks noChangeAspect="1"/>
          </p:cNvPicPr>
          <p:nvPr/>
        </p:nvPicPr>
        <p:blipFill>
          <a:blip r:embed="rId3"/>
          <a:stretch>
            <a:fillRect/>
          </a:stretch>
        </p:blipFill>
        <p:spPr>
          <a:xfrm>
            <a:off x="5797254" y="5472242"/>
            <a:ext cx="749300" cy="783359"/>
          </a:xfrm>
          <a:prstGeom prst="rect">
            <a:avLst/>
          </a:prstGeom>
        </p:spPr>
      </p:pic>
      <p:sp>
        <p:nvSpPr>
          <p:cNvPr id="48" name="Oval 47">
            <a:extLst>
              <a:ext uri="{FF2B5EF4-FFF2-40B4-BE49-F238E27FC236}">
                <a16:creationId xmlns:a16="http://schemas.microsoft.com/office/drawing/2014/main" id="{B228B751-7B5C-224C-9C51-5EC8E82B3F01}"/>
              </a:ext>
            </a:extLst>
          </p:cNvPr>
          <p:cNvSpPr/>
          <p:nvPr/>
        </p:nvSpPr>
        <p:spPr>
          <a:xfrm>
            <a:off x="1718238" y="5295114"/>
            <a:ext cx="1153292" cy="115329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49" name="Picture 48">
            <a:extLst>
              <a:ext uri="{FF2B5EF4-FFF2-40B4-BE49-F238E27FC236}">
                <a16:creationId xmlns:a16="http://schemas.microsoft.com/office/drawing/2014/main" id="{F659688F-83D7-5B4C-BD86-83CDEF89A4B3}"/>
              </a:ext>
            </a:extLst>
          </p:cNvPr>
          <p:cNvPicPr>
            <a:picLocks noChangeAspect="1"/>
          </p:cNvPicPr>
          <p:nvPr/>
        </p:nvPicPr>
        <p:blipFill>
          <a:blip r:embed="rId4"/>
          <a:stretch>
            <a:fillRect/>
          </a:stretch>
        </p:blipFill>
        <p:spPr>
          <a:xfrm>
            <a:off x="1997928" y="5490868"/>
            <a:ext cx="663211" cy="723502"/>
          </a:xfrm>
          <a:prstGeom prst="rect">
            <a:avLst/>
          </a:prstGeom>
        </p:spPr>
      </p:pic>
      <p:sp>
        <p:nvSpPr>
          <p:cNvPr id="50" name="Oval 49">
            <a:extLst>
              <a:ext uri="{FF2B5EF4-FFF2-40B4-BE49-F238E27FC236}">
                <a16:creationId xmlns:a16="http://schemas.microsoft.com/office/drawing/2014/main" id="{3D4C011A-C749-FC46-A8C7-3197615626DF}"/>
              </a:ext>
            </a:extLst>
          </p:cNvPr>
          <p:cNvSpPr/>
          <p:nvPr/>
        </p:nvSpPr>
        <p:spPr>
          <a:xfrm>
            <a:off x="9457034" y="5323380"/>
            <a:ext cx="1153292" cy="1153292"/>
          </a:xfrm>
          <a:prstGeom prst="ellipse">
            <a:avLst/>
          </a:prstGeom>
          <a:solidFill>
            <a:srgbClr val="178D2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cs typeface="+mn-cs"/>
            </a:endParaRPr>
          </a:p>
        </p:txBody>
      </p:sp>
      <p:pic>
        <p:nvPicPr>
          <p:cNvPr id="51" name="Picture 50">
            <a:extLst>
              <a:ext uri="{FF2B5EF4-FFF2-40B4-BE49-F238E27FC236}">
                <a16:creationId xmlns:a16="http://schemas.microsoft.com/office/drawing/2014/main" id="{167DDF50-6B85-F04F-BA9B-05A183B389B4}"/>
              </a:ext>
            </a:extLst>
          </p:cNvPr>
          <p:cNvPicPr>
            <a:picLocks noChangeAspect="1"/>
          </p:cNvPicPr>
          <p:nvPr/>
        </p:nvPicPr>
        <p:blipFill>
          <a:blip r:embed="rId5"/>
          <a:stretch>
            <a:fillRect/>
          </a:stretch>
        </p:blipFill>
        <p:spPr>
          <a:xfrm>
            <a:off x="9594619" y="5666192"/>
            <a:ext cx="914312" cy="640018"/>
          </a:xfrm>
          <a:prstGeom prst="rect">
            <a:avLst/>
          </a:prstGeom>
        </p:spPr>
      </p:pic>
    </p:spTree>
    <p:extLst>
      <p:ext uri="{BB962C8B-B14F-4D97-AF65-F5344CB8AC3E}">
        <p14:creationId xmlns:p14="http://schemas.microsoft.com/office/powerpoint/2010/main" val="3178459798"/>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0000"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750" fill="hold"/>
                                        <p:tgtEl>
                                          <p:spTgt spid="34"/>
                                        </p:tgtEl>
                                        <p:attrNameLst>
                                          <p:attrName>ppt_x</p:attrName>
                                        </p:attrNameLst>
                                      </p:cBhvr>
                                      <p:tavLst>
                                        <p:tav tm="0">
                                          <p:val>
                                            <p:strVal val="#ppt_x"/>
                                          </p:val>
                                        </p:tav>
                                        <p:tav tm="100000">
                                          <p:val>
                                            <p:strVal val="#ppt_x"/>
                                          </p:val>
                                        </p:tav>
                                      </p:tavLst>
                                    </p:anim>
                                    <p:anim calcmode="lin" valueType="num">
                                      <p:cBhvr additive="base">
                                        <p:cTn id="8" dur="750" fill="hold"/>
                                        <p:tgtEl>
                                          <p:spTgt spid="34"/>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750" fill="hold"/>
                                        <p:tgtEl>
                                          <p:spTgt spid="35"/>
                                        </p:tgtEl>
                                        <p:attrNameLst>
                                          <p:attrName>ppt_x</p:attrName>
                                        </p:attrNameLst>
                                      </p:cBhvr>
                                      <p:tavLst>
                                        <p:tav tm="0">
                                          <p:val>
                                            <p:strVal val="#ppt_x"/>
                                          </p:val>
                                        </p:tav>
                                        <p:tav tm="100000">
                                          <p:val>
                                            <p:strVal val="#ppt_x"/>
                                          </p:val>
                                        </p:tav>
                                      </p:tavLst>
                                    </p:anim>
                                    <p:anim calcmode="lin" valueType="num">
                                      <p:cBhvr additive="base">
                                        <p:cTn id="12" dur="750" fill="hold"/>
                                        <p:tgtEl>
                                          <p:spTgt spid="35"/>
                                        </p:tgtEl>
                                        <p:attrNameLst>
                                          <p:attrName>ppt_y</p:attrName>
                                        </p:attrNameLst>
                                      </p:cBhvr>
                                      <p:tavLst>
                                        <p:tav tm="0">
                                          <p:val>
                                            <p:strVal val="1+#ppt_h/2"/>
                                          </p:val>
                                        </p:tav>
                                        <p:tav tm="100000">
                                          <p:val>
                                            <p:strVal val="#ppt_y"/>
                                          </p:val>
                                        </p:tav>
                                      </p:tavLst>
                                    </p:anim>
                                  </p:childTnLst>
                                </p:cTn>
                              </p:par>
                              <p:par>
                                <p:cTn id="13" presetID="2" presetClass="entr" presetSubtype="4" decel="8000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 calcmode="lin" valueType="num">
                                      <p:cBhvr additive="base">
                                        <p:cTn id="15" dur="750" fill="hold"/>
                                        <p:tgtEl>
                                          <p:spTgt spid="36"/>
                                        </p:tgtEl>
                                        <p:attrNameLst>
                                          <p:attrName>ppt_x</p:attrName>
                                        </p:attrNameLst>
                                      </p:cBhvr>
                                      <p:tavLst>
                                        <p:tav tm="0">
                                          <p:val>
                                            <p:strVal val="#ppt_x"/>
                                          </p:val>
                                        </p:tav>
                                        <p:tav tm="100000">
                                          <p:val>
                                            <p:strVal val="#ppt_x"/>
                                          </p:val>
                                        </p:tav>
                                      </p:tavLst>
                                    </p:anim>
                                    <p:anim calcmode="lin" valueType="num">
                                      <p:cBhvr additive="base">
                                        <p:cTn id="16" dur="750" fill="hold"/>
                                        <p:tgtEl>
                                          <p:spTgt spid="36"/>
                                        </p:tgtEl>
                                        <p:attrNameLst>
                                          <p:attrName>ppt_y</p:attrName>
                                        </p:attrNameLst>
                                      </p:cBhvr>
                                      <p:tavLst>
                                        <p:tav tm="0">
                                          <p:val>
                                            <p:strVal val="1+#ppt_h/2"/>
                                          </p:val>
                                        </p:tav>
                                        <p:tav tm="100000">
                                          <p:val>
                                            <p:strVal val="#ppt_y"/>
                                          </p:val>
                                        </p:tav>
                                      </p:tavLst>
                                    </p:anim>
                                  </p:childTnLst>
                                </p:cTn>
                              </p:par>
                              <p:par>
                                <p:cTn id="17" presetID="2" presetClass="entr" presetSubtype="4" decel="8000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 calcmode="lin" valueType="num">
                                      <p:cBhvr additive="base">
                                        <p:cTn id="19" dur="750" fill="hold"/>
                                        <p:tgtEl>
                                          <p:spTgt spid="41"/>
                                        </p:tgtEl>
                                        <p:attrNameLst>
                                          <p:attrName>ppt_x</p:attrName>
                                        </p:attrNameLst>
                                      </p:cBhvr>
                                      <p:tavLst>
                                        <p:tav tm="0">
                                          <p:val>
                                            <p:strVal val="#ppt_x"/>
                                          </p:val>
                                        </p:tav>
                                        <p:tav tm="100000">
                                          <p:val>
                                            <p:strVal val="#ppt_x"/>
                                          </p:val>
                                        </p:tav>
                                      </p:tavLst>
                                    </p:anim>
                                    <p:anim calcmode="lin" valueType="num">
                                      <p:cBhvr additive="base">
                                        <p:cTn id="20" dur="750" fill="hold"/>
                                        <p:tgtEl>
                                          <p:spTgt spid="41"/>
                                        </p:tgtEl>
                                        <p:attrNameLst>
                                          <p:attrName>ppt_y</p:attrName>
                                        </p:attrNameLst>
                                      </p:cBhvr>
                                      <p:tavLst>
                                        <p:tav tm="0">
                                          <p:val>
                                            <p:strVal val="1+#ppt_h/2"/>
                                          </p:val>
                                        </p:tav>
                                        <p:tav tm="100000">
                                          <p:val>
                                            <p:strVal val="#ppt_y"/>
                                          </p:val>
                                        </p:tav>
                                      </p:tavLst>
                                    </p:anim>
                                  </p:childTnLst>
                                </p:cTn>
                              </p:par>
                              <p:par>
                                <p:cTn id="21" presetID="2" presetClass="entr" presetSubtype="4" decel="8000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additive="base">
                                        <p:cTn id="23" dur="750" fill="hold"/>
                                        <p:tgtEl>
                                          <p:spTgt spid="42"/>
                                        </p:tgtEl>
                                        <p:attrNameLst>
                                          <p:attrName>ppt_x</p:attrName>
                                        </p:attrNameLst>
                                      </p:cBhvr>
                                      <p:tavLst>
                                        <p:tav tm="0">
                                          <p:val>
                                            <p:strVal val="#ppt_x"/>
                                          </p:val>
                                        </p:tav>
                                        <p:tav tm="100000">
                                          <p:val>
                                            <p:strVal val="#ppt_x"/>
                                          </p:val>
                                        </p:tav>
                                      </p:tavLst>
                                    </p:anim>
                                    <p:anim calcmode="lin" valueType="num">
                                      <p:cBhvr additive="base">
                                        <p:cTn id="24" dur="750" fill="hold"/>
                                        <p:tgtEl>
                                          <p:spTgt spid="42"/>
                                        </p:tgtEl>
                                        <p:attrNameLst>
                                          <p:attrName>ppt_y</p:attrName>
                                        </p:attrNameLst>
                                      </p:cBhvr>
                                      <p:tavLst>
                                        <p:tav tm="0">
                                          <p:val>
                                            <p:strVal val="1+#ppt_h/2"/>
                                          </p:val>
                                        </p:tav>
                                        <p:tav tm="100000">
                                          <p:val>
                                            <p:strVal val="#ppt_y"/>
                                          </p:val>
                                        </p:tav>
                                      </p:tavLst>
                                    </p:anim>
                                  </p:childTnLst>
                                </p:cTn>
                              </p:par>
                              <p:par>
                                <p:cTn id="25" presetID="2" presetClass="entr" presetSubtype="4" decel="8000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750" fill="hold"/>
                                        <p:tgtEl>
                                          <p:spTgt spid="43"/>
                                        </p:tgtEl>
                                        <p:attrNameLst>
                                          <p:attrName>ppt_x</p:attrName>
                                        </p:attrNameLst>
                                      </p:cBhvr>
                                      <p:tavLst>
                                        <p:tav tm="0">
                                          <p:val>
                                            <p:strVal val="#ppt_x"/>
                                          </p:val>
                                        </p:tav>
                                        <p:tav tm="100000">
                                          <p:val>
                                            <p:strVal val="#ppt_x"/>
                                          </p:val>
                                        </p:tav>
                                      </p:tavLst>
                                    </p:anim>
                                    <p:anim calcmode="lin" valueType="num">
                                      <p:cBhvr additive="base">
                                        <p:cTn id="28" dur="750" fill="hold"/>
                                        <p:tgtEl>
                                          <p:spTgt spid="43"/>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250"/>
                                  </p:stCondLst>
                                  <p:childTnLst>
                                    <p:set>
                                      <p:cBhvr>
                                        <p:cTn id="30" dur="1" fill="hold">
                                          <p:stCondLst>
                                            <p:cond delay="0"/>
                                          </p:stCondLst>
                                        </p:cTn>
                                        <p:tgtEl>
                                          <p:spTgt spid="37"/>
                                        </p:tgtEl>
                                        <p:attrNameLst>
                                          <p:attrName>style.visibility</p:attrName>
                                        </p:attrNameLst>
                                      </p:cBhvr>
                                      <p:to>
                                        <p:strVal val="visible"/>
                                      </p:to>
                                    </p:set>
                                    <p:animEffect transition="in" filter="wipe(down)">
                                      <p:cBhvr>
                                        <p:cTn id="31" dur="500"/>
                                        <p:tgtEl>
                                          <p:spTgt spid="37"/>
                                        </p:tgtEl>
                                      </p:cBhvr>
                                    </p:animEffect>
                                  </p:childTnLst>
                                </p:cTn>
                              </p:par>
                              <p:par>
                                <p:cTn id="32" presetID="22" presetClass="entr" presetSubtype="4" fill="hold" grpId="0" nodeType="withEffect">
                                  <p:stCondLst>
                                    <p:cond delay="250"/>
                                  </p:stCondLst>
                                  <p:childTnLst>
                                    <p:set>
                                      <p:cBhvr>
                                        <p:cTn id="33" dur="1" fill="hold">
                                          <p:stCondLst>
                                            <p:cond delay="0"/>
                                          </p:stCondLst>
                                        </p:cTn>
                                        <p:tgtEl>
                                          <p:spTgt spid="38"/>
                                        </p:tgtEl>
                                        <p:attrNameLst>
                                          <p:attrName>style.visibility</p:attrName>
                                        </p:attrNameLst>
                                      </p:cBhvr>
                                      <p:to>
                                        <p:strVal val="visible"/>
                                      </p:to>
                                    </p:set>
                                    <p:animEffect transition="in" filter="wipe(down)">
                                      <p:cBhvr>
                                        <p:cTn id="34" dur="500"/>
                                        <p:tgtEl>
                                          <p:spTgt spid="38"/>
                                        </p:tgtEl>
                                      </p:cBhvr>
                                    </p:animEffect>
                                  </p:childTnLst>
                                </p:cTn>
                              </p:par>
                              <p:par>
                                <p:cTn id="35" presetID="22" presetClass="entr" presetSubtype="4" fill="hold" grpId="0" nodeType="withEffect">
                                  <p:stCondLst>
                                    <p:cond delay="250"/>
                                  </p:stCondLst>
                                  <p:childTnLst>
                                    <p:set>
                                      <p:cBhvr>
                                        <p:cTn id="36" dur="1" fill="hold">
                                          <p:stCondLst>
                                            <p:cond delay="0"/>
                                          </p:stCondLst>
                                        </p:cTn>
                                        <p:tgtEl>
                                          <p:spTgt spid="39"/>
                                        </p:tgtEl>
                                        <p:attrNameLst>
                                          <p:attrName>style.visibility</p:attrName>
                                        </p:attrNameLst>
                                      </p:cBhvr>
                                      <p:to>
                                        <p:strVal val="visible"/>
                                      </p:to>
                                    </p:set>
                                    <p:animEffect transition="in" filter="wipe(down)">
                                      <p:cBhvr>
                                        <p:cTn id="37" dur="500"/>
                                        <p:tgtEl>
                                          <p:spTgt spid="39"/>
                                        </p:tgtEl>
                                      </p:cBhvr>
                                    </p:animEffect>
                                  </p:childTnLst>
                                </p:cTn>
                              </p:par>
                              <p:par>
                                <p:cTn id="38" presetID="22" presetClass="entr" presetSubtype="4" fill="hold" grpId="0" nodeType="withEffect">
                                  <p:stCondLst>
                                    <p:cond delay="250"/>
                                  </p:stCondLst>
                                  <p:childTnLst>
                                    <p:set>
                                      <p:cBhvr>
                                        <p:cTn id="39" dur="1" fill="hold">
                                          <p:stCondLst>
                                            <p:cond delay="0"/>
                                          </p:stCondLst>
                                        </p:cTn>
                                        <p:tgtEl>
                                          <p:spTgt spid="40"/>
                                        </p:tgtEl>
                                        <p:attrNameLst>
                                          <p:attrName>style.visibility</p:attrName>
                                        </p:attrNameLst>
                                      </p:cBhvr>
                                      <p:to>
                                        <p:strVal val="visible"/>
                                      </p:to>
                                    </p:set>
                                    <p:animEffect transition="in" filter="wipe(down)">
                                      <p:cBhvr>
                                        <p:cTn id="40" dur="500"/>
                                        <p:tgtEl>
                                          <p:spTgt spid="40"/>
                                        </p:tgtEl>
                                      </p:cBhvr>
                                    </p:animEffect>
                                  </p:childTnLst>
                                </p:cTn>
                              </p:par>
                              <p:par>
                                <p:cTn id="41" presetID="22" presetClass="entr" presetSubtype="4" fill="hold" grpId="0" nodeType="withEffect">
                                  <p:stCondLst>
                                    <p:cond delay="250"/>
                                  </p:stCondLst>
                                  <p:childTnLst>
                                    <p:set>
                                      <p:cBhvr>
                                        <p:cTn id="42" dur="1" fill="hold">
                                          <p:stCondLst>
                                            <p:cond delay="0"/>
                                          </p:stCondLst>
                                        </p:cTn>
                                        <p:tgtEl>
                                          <p:spTgt spid="44"/>
                                        </p:tgtEl>
                                        <p:attrNameLst>
                                          <p:attrName>style.visibility</p:attrName>
                                        </p:attrNameLst>
                                      </p:cBhvr>
                                      <p:to>
                                        <p:strVal val="visible"/>
                                      </p:to>
                                    </p:set>
                                    <p:animEffect transition="in" filter="wipe(down)">
                                      <p:cBhvr>
                                        <p:cTn id="43" dur="500"/>
                                        <p:tgtEl>
                                          <p:spTgt spid="44"/>
                                        </p:tgtEl>
                                      </p:cBhvr>
                                    </p:animEffect>
                                  </p:childTnLst>
                                </p:cTn>
                              </p:par>
                              <p:par>
                                <p:cTn id="44" presetID="22" presetClass="entr" presetSubtype="4" fill="hold" grpId="0" nodeType="withEffect">
                                  <p:stCondLst>
                                    <p:cond delay="250"/>
                                  </p:stCondLst>
                                  <p:childTnLst>
                                    <p:set>
                                      <p:cBhvr>
                                        <p:cTn id="45" dur="1" fill="hold">
                                          <p:stCondLst>
                                            <p:cond delay="0"/>
                                          </p:stCondLst>
                                        </p:cTn>
                                        <p:tgtEl>
                                          <p:spTgt spid="45"/>
                                        </p:tgtEl>
                                        <p:attrNameLst>
                                          <p:attrName>style.visibility</p:attrName>
                                        </p:attrNameLst>
                                      </p:cBhvr>
                                      <p:to>
                                        <p:strVal val="visible"/>
                                      </p:to>
                                    </p:set>
                                    <p:animEffect transition="in" filter="wipe(down)">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p:bldP spid="38" grpId="0"/>
      <p:bldP spid="39" grpId="0"/>
      <p:bldP spid="40" grpId="0"/>
      <p:bldP spid="41" grpId="0" animBg="1"/>
      <p:bldP spid="42" grpId="0" animBg="1"/>
      <p:bldP spid="43" grpId="0" animBg="1"/>
      <p:bldP spid="44" grpId="0"/>
      <p:bldP spid="4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FE38E7B7-77C6-8E45-A3B1-C75920B99CF2}"/>
              </a:ext>
            </a:extLst>
          </p:cNvPr>
          <p:cNvSpPr>
            <a:spLocks noGrp="1"/>
          </p:cNvSpPr>
          <p:nvPr>
            <p:ph type="pic" sz="quarter" idx="12"/>
          </p:nvPr>
        </p:nvSpPr>
        <p:spPr/>
      </p:sp>
      <p:pic>
        <p:nvPicPr>
          <p:cNvPr id="12" name="Picture Placeholder 18" descr="A person giving a presentation&#10;&#10;Description automatically generated with medium confidence">
            <a:extLst>
              <a:ext uri="{FF2B5EF4-FFF2-40B4-BE49-F238E27FC236}">
                <a16:creationId xmlns:a16="http://schemas.microsoft.com/office/drawing/2014/main" id="{8F8C2924-D29B-E24F-874B-4786EA9F3A5F}"/>
              </a:ext>
            </a:extLst>
          </p:cNvPr>
          <p:cNvPicPr>
            <a:picLocks noChangeAspect="1"/>
          </p:cNvPicPr>
          <p:nvPr/>
        </p:nvPicPr>
        <p:blipFill>
          <a:blip r:embed="rId3">
            <a:extLst>
              <a:ext uri="{28A0092B-C50C-407E-A947-70E740481C1C}">
                <a14:useLocalDpi xmlns:a14="http://schemas.microsoft.com/office/drawing/2010/main" val="0"/>
              </a:ext>
            </a:extLst>
          </a:blip>
          <a:srcRect l="33704" r="33704"/>
          <a:stretch>
            <a:fillRect/>
          </a:stretch>
        </p:blipFill>
        <p:spPr>
          <a:xfrm>
            <a:off x="0" y="0"/>
            <a:ext cx="3352800" cy="6858000"/>
          </a:xfrm>
          <a:prstGeom prst="rect">
            <a:avLst/>
          </a:prstGeom>
          <a:pattFill prst="pct50">
            <a:fgClr>
              <a:schemeClr val="accent1"/>
            </a:fgClr>
            <a:bgClr>
              <a:schemeClr val="bg1"/>
            </a:bgClr>
          </a:pattFill>
        </p:spPr>
      </p:pic>
      <p:sp>
        <p:nvSpPr>
          <p:cNvPr id="13" name="Rectangle 12">
            <a:extLst>
              <a:ext uri="{FF2B5EF4-FFF2-40B4-BE49-F238E27FC236}">
                <a16:creationId xmlns:a16="http://schemas.microsoft.com/office/drawing/2014/main" id="{6A63E979-F09C-6649-B31C-9C33F42C38DF}"/>
              </a:ext>
            </a:extLst>
          </p:cNvPr>
          <p:cNvSpPr/>
          <p:nvPr/>
        </p:nvSpPr>
        <p:spPr>
          <a:xfrm>
            <a:off x="0" y="0"/>
            <a:ext cx="3352800" cy="6858000"/>
          </a:xfrm>
          <a:prstGeom prst="rect">
            <a:avLst/>
          </a:prstGeom>
          <a:solidFill>
            <a:srgbClr val="2118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dirty="0">
              <a:ln>
                <a:noFill/>
              </a:ln>
              <a:solidFill>
                <a:srgbClr val="002060"/>
              </a:solidFill>
              <a:effectLst/>
              <a:uLnTx/>
              <a:uFillTx/>
              <a:latin typeface="Open Sans"/>
              <a:ea typeface="+mn-ea"/>
              <a:cs typeface="+mn-cs"/>
            </a:endParaRPr>
          </a:p>
        </p:txBody>
      </p:sp>
      <p:pic>
        <p:nvPicPr>
          <p:cNvPr id="14" name="Picture 13">
            <a:extLst>
              <a:ext uri="{FF2B5EF4-FFF2-40B4-BE49-F238E27FC236}">
                <a16:creationId xmlns:a16="http://schemas.microsoft.com/office/drawing/2014/main" id="{1B77BF84-DF09-7041-AFC6-23FFD1F678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2137" y="473118"/>
            <a:ext cx="4019551" cy="992103"/>
          </a:xfrm>
          <a:prstGeom prst="rect">
            <a:avLst/>
          </a:prstGeom>
        </p:spPr>
      </p:pic>
      <p:pic>
        <p:nvPicPr>
          <p:cNvPr id="15" name="Picture Placeholder 3" descr="A person talking to a group of people&#10;&#10;Description automatically generated with low confidence">
            <a:extLst>
              <a:ext uri="{FF2B5EF4-FFF2-40B4-BE49-F238E27FC236}">
                <a16:creationId xmlns:a16="http://schemas.microsoft.com/office/drawing/2014/main" id="{6DAEAF15-6764-7E4E-B0AF-E14190972D79}"/>
              </a:ext>
            </a:extLst>
          </p:cNvPr>
          <p:cNvPicPr>
            <a:picLocks noChangeAspect="1"/>
          </p:cNvPicPr>
          <p:nvPr/>
        </p:nvPicPr>
        <p:blipFill rotWithShape="1">
          <a:blip r:embed="rId5">
            <a:extLst>
              <a:ext uri="{28A0092B-C50C-407E-A947-70E740481C1C}">
                <a14:useLocalDpi xmlns:a14="http://schemas.microsoft.com/office/drawing/2010/main" val="0"/>
              </a:ext>
            </a:extLst>
          </a:blip>
          <a:srcRect l="47679" t="13237" r="5089" b="2389"/>
          <a:stretch/>
        </p:blipFill>
        <p:spPr>
          <a:xfrm>
            <a:off x="-141920" y="1465221"/>
            <a:ext cx="3494158" cy="4161283"/>
          </a:xfrm>
          <a:prstGeom prst="rect">
            <a:avLst/>
          </a:prstGeom>
        </p:spPr>
      </p:pic>
      <p:sp>
        <p:nvSpPr>
          <p:cNvPr id="16" name="TextBox 15">
            <a:extLst>
              <a:ext uri="{FF2B5EF4-FFF2-40B4-BE49-F238E27FC236}">
                <a16:creationId xmlns:a16="http://schemas.microsoft.com/office/drawing/2014/main" id="{3C5E1650-68DE-C54B-A66A-23449643FB9D}"/>
              </a:ext>
            </a:extLst>
          </p:cNvPr>
          <p:cNvSpPr txBox="1"/>
          <p:nvPr/>
        </p:nvSpPr>
        <p:spPr>
          <a:xfrm>
            <a:off x="4549111" y="2494376"/>
            <a:ext cx="6743966" cy="2670475"/>
          </a:xfrm>
          <a:prstGeom prst="rect">
            <a:avLst/>
          </a:prstGeom>
          <a:noFill/>
        </p:spPr>
        <p:txBody>
          <a:bodyPr wrap="square" rtlCol="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3000" b="1" i="0" u="none" strike="noStrike" kern="1200" cap="none" spc="0" normalizeH="0" baseline="0" noProof="0" dirty="0">
                <a:ln>
                  <a:noFill/>
                </a:ln>
                <a:solidFill>
                  <a:srgbClr val="001F60"/>
                </a:solidFill>
                <a:effectLst/>
                <a:uLnTx/>
                <a:uFillTx/>
                <a:latin typeface="Calibri" panose="020F0502020204030204" pitchFamily="34" charset="0"/>
                <a:ea typeface="Times New Roman" panose="02020603050405020304" pitchFamily="18" charset="0"/>
                <a:cs typeface="Times New Roman" panose="02020603050405020304" pitchFamily="18" charset="0"/>
              </a:rPr>
              <a:t>Survey Timeline</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srgbClr val="001F60"/>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1F60"/>
              </a:solidFill>
              <a:effectLst/>
              <a:uLnTx/>
              <a:uFillTx/>
              <a:latin typeface="Open Sans"/>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Open Sans"/>
              <a:ea typeface="+mn-ea"/>
              <a:cs typeface="+mn-cs"/>
            </a:endParaRPr>
          </a:p>
        </p:txBody>
      </p:sp>
      <p:graphicFrame>
        <p:nvGraphicFramePr>
          <p:cNvPr id="17" name="Diagram 16">
            <a:extLst>
              <a:ext uri="{FF2B5EF4-FFF2-40B4-BE49-F238E27FC236}">
                <a16:creationId xmlns:a16="http://schemas.microsoft.com/office/drawing/2014/main" id="{C607B8D3-A051-DD47-90A2-3690A85B8B28}"/>
              </a:ext>
            </a:extLst>
          </p:cNvPr>
          <p:cNvGraphicFramePr/>
          <p:nvPr>
            <p:extLst>
              <p:ext uri="{D42A27DB-BD31-4B8C-83A1-F6EECF244321}">
                <p14:modId xmlns:p14="http://schemas.microsoft.com/office/powerpoint/2010/main" val="3433967761"/>
              </p:ext>
            </p:extLst>
          </p:nvPr>
        </p:nvGraphicFramePr>
        <p:xfrm>
          <a:off x="3650190" y="2119712"/>
          <a:ext cx="8394173" cy="39963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14512212"/>
      </p:ext>
    </p:extLst>
  </p:cSld>
  <p:clrMapOvr>
    <a:masterClrMapping/>
  </p:clrMapOvr>
  <mc:AlternateContent xmlns:mc="http://schemas.openxmlformats.org/markup-compatibility/2006" xmlns:p14="http://schemas.microsoft.com/office/powerpoint/2010/main">
    <mc:Choice Requires="p14">
      <p:transition spd="slow" p14:dur="1250">
        <p:push dir="r"/>
      </p:transition>
    </mc:Choice>
    <mc:Fallback xmlns="">
      <p:transition spd="slow">
        <p:push dir="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2" decel="100000" fill="hold" grpId="0" nodeType="withEffect">
                                  <p:stCondLst>
                                    <p:cond delay="500"/>
                                  </p:stCondLst>
                                  <p:childTnLst>
                                    <p:set>
                                      <p:cBhvr>
                                        <p:cTn id="9" dur="1" fill="hold">
                                          <p:stCondLst>
                                            <p:cond delay="0"/>
                                          </p:stCondLst>
                                        </p:cTn>
                                        <p:tgtEl>
                                          <p:spTgt spid="16"/>
                                        </p:tgtEl>
                                        <p:attrNameLst>
                                          <p:attrName>style.visibility</p:attrName>
                                        </p:attrNameLst>
                                      </p:cBhvr>
                                      <p:to>
                                        <p:strVal val="visible"/>
                                      </p:to>
                                    </p:set>
                                    <p:anim calcmode="lin" valueType="num">
                                      <p:cBhvr additive="base">
                                        <p:cTn id="10" dur="500" fill="hold"/>
                                        <p:tgtEl>
                                          <p:spTgt spid="16"/>
                                        </p:tgtEl>
                                        <p:attrNameLst>
                                          <p:attrName>ppt_x</p:attrName>
                                        </p:attrNameLst>
                                      </p:cBhvr>
                                      <p:tavLst>
                                        <p:tav tm="0">
                                          <p:val>
                                            <p:strVal val="1+#ppt_w/2"/>
                                          </p:val>
                                        </p:tav>
                                        <p:tav tm="100000">
                                          <p:val>
                                            <p:strVal val="#ppt_x"/>
                                          </p:val>
                                        </p:tav>
                                      </p:tavLst>
                                    </p:anim>
                                    <p:anim calcmode="lin" valueType="num">
                                      <p:cBhvr additive="base">
                                        <p:cTn id="11"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DD7C88-30CC-EA4C-AA80-C916CFC3710E}"/>
              </a:ext>
            </a:extLst>
          </p:cNvPr>
          <p:cNvSpPr/>
          <p:nvPr/>
        </p:nvSpPr>
        <p:spPr>
          <a:xfrm>
            <a:off x="0" y="4893761"/>
            <a:ext cx="12191999" cy="1921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90575" y="2374521"/>
            <a:ext cx="3226087"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p:cNvSpPr/>
          <p:nvPr/>
        </p:nvSpPr>
        <p:spPr>
          <a:xfrm>
            <a:off x="4558861" y="2374521"/>
            <a:ext cx="3226087"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p:cNvSpPr/>
          <p:nvPr/>
        </p:nvSpPr>
        <p:spPr>
          <a:xfrm>
            <a:off x="8289638" y="2374521"/>
            <a:ext cx="3226087" cy="3534625"/>
          </a:xfrm>
          <a:prstGeom prst="rect">
            <a:avLst/>
          </a:prstGeom>
          <a:solidFill>
            <a:schemeClr val="bg2"/>
          </a:solidFill>
          <a:ln>
            <a:noFill/>
          </a:ln>
          <a:effectLst>
            <a:outerShdw blurRad="190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p:cNvSpPr/>
          <p:nvPr/>
        </p:nvSpPr>
        <p:spPr>
          <a:xfrm>
            <a:off x="4498672" y="2591010"/>
            <a:ext cx="3257521" cy="353943"/>
          </a:xfrm>
          <a:prstGeom prst="rect">
            <a:avLst/>
          </a:prstGeom>
        </p:spPr>
        <p:txBody>
          <a:bodyPr wrap="square">
            <a:spAutoFit/>
          </a:bodyPr>
          <a:lstStyle/>
          <a:p>
            <a:pPr algn="ctr"/>
            <a:r>
              <a:rPr lang="en-US" sz="1700" b="1" dirty="0">
                <a:solidFill>
                  <a:schemeClr val="accent2"/>
                </a:solidFill>
                <a:latin typeface="+mj-lt"/>
                <a:ea typeface="Open Sans" panose="020B0606030504020204" pitchFamily="34" charset="0"/>
                <a:cs typeface="Open Sans" panose="020B0606030504020204" pitchFamily="34" charset="0"/>
              </a:rPr>
              <a:t>Regular Reporting</a:t>
            </a:r>
          </a:p>
        </p:txBody>
      </p:sp>
      <p:sp>
        <p:nvSpPr>
          <p:cNvPr id="10" name="Rectangle 9"/>
          <p:cNvSpPr/>
          <p:nvPr/>
        </p:nvSpPr>
        <p:spPr>
          <a:xfrm>
            <a:off x="752180" y="2591010"/>
            <a:ext cx="3226086" cy="369332"/>
          </a:xfrm>
          <a:prstGeom prst="rect">
            <a:avLst/>
          </a:prstGeom>
        </p:spPr>
        <p:txBody>
          <a:bodyPr wrap="square">
            <a:spAutoFit/>
          </a:bodyPr>
          <a:lstStyle/>
          <a:p>
            <a:pPr algn="ctr"/>
            <a:r>
              <a:rPr lang="en-US" sz="1750" b="1" dirty="0">
                <a:solidFill>
                  <a:srgbClr val="201751"/>
                </a:solidFill>
                <a:latin typeface="+mj-lt"/>
                <a:ea typeface="Open Sans" panose="020B0606030504020204" pitchFamily="34" charset="0"/>
                <a:cs typeface="Open Sans" panose="020B0606030504020204" pitchFamily="34" charset="0"/>
              </a:rPr>
              <a:t>Web Query Tool</a:t>
            </a:r>
          </a:p>
        </p:txBody>
      </p:sp>
      <p:sp>
        <p:nvSpPr>
          <p:cNvPr id="14" name="Rectangle 13"/>
          <p:cNvSpPr/>
          <p:nvPr/>
        </p:nvSpPr>
        <p:spPr>
          <a:xfrm>
            <a:off x="4592672" y="3166929"/>
            <a:ext cx="3143219" cy="1893147"/>
          </a:xfrm>
          <a:prstGeom prst="rect">
            <a:avLst/>
          </a:prstGeom>
        </p:spPr>
        <p:txBody>
          <a:bodyPr wrap="square">
            <a:spAutoFit/>
          </a:bodyPr>
          <a:lstStyle/>
          <a:p>
            <a:pPr algn="ctr">
              <a:lnSpc>
                <a:spcPct val="150000"/>
              </a:lnSpc>
            </a:pPr>
            <a:r>
              <a:rPr lang="en-US" sz="1600" dirty="0">
                <a:solidFill>
                  <a:srgbClr val="001F60"/>
                </a:solidFill>
              </a:rPr>
              <a:t>Survey analysis reports, summary reports, and fact sheets will be published and available on the MATCH website (WVMATCHSurvey.org) </a:t>
            </a:r>
            <a:endParaRPr lang="en-US" sz="1600" dirty="0">
              <a:solidFill>
                <a:srgbClr val="001F60"/>
              </a:solidFill>
              <a:ea typeface="Open Sans" panose="020B0606030504020204" pitchFamily="34" charset="0"/>
              <a:cs typeface="Open Sans" panose="020B0606030504020204" pitchFamily="34" charset="0"/>
            </a:endParaRPr>
          </a:p>
        </p:txBody>
      </p:sp>
      <p:sp>
        <p:nvSpPr>
          <p:cNvPr id="16" name="Rectangle 15"/>
          <p:cNvSpPr/>
          <p:nvPr/>
        </p:nvSpPr>
        <p:spPr>
          <a:xfrm>
            <a:off x="870494" y="3204154"/>
            <a:ext cx="2989458" cy="1899687"/>
          </a:xfrm>
          <a:prstGeom prst="rect">
            <a:avLst/>
          </a:prstGeom>
        </p:spPr>
        <p:txBody>
          <a:bodyPr wrap="square">
            <a:spAutoFit/>
          </a:bodyPr>
          <a:lstStyle/>
          <a:p>
            <a:pPr algn="ctr">
              <a:lnSpc>
                <a:spcPct val="150000"/>
              </a:lnSpc>
            </a:pPr>
            <a:r>
              <a:rPr lang="en-US" sz="1600" dirty="0">
                <a:solidFill>
                  <a:srgbClr val="001F60"/>
                </a:solidFill>
              </a:rPr>
              <a:t>Allow users to explore </a:t>
            </a:r>
          </a:p>
          <a:p>
            <a:pPr algn="ctr">
              <a:lnSpc>
                <a:spcPct val="150000"/>
              </a:lnSpc>
            </a:pPr>
            <a:r>
              <a:rPr lang="en-US" sz="1600" dirty="0">
                <a:solidFill>
                  <a:srgbClr val="001F60"/>
                </a:solidFill>
              </a:rPr>
              <a:t>de-identified MATCH data </a:t>
            </a:r>
          </a:p>
          <a:p>
            <a:pPr algn="ctr">
              <a:lnSpc>
                <a:spcPct val="150000"/>
              </a:lnSpc>
            </a:pPr>
            <a:r>
              <a:rPr lang="en-US" sz="1600" dirty="0">
                <a:solidFill>
                  <a:srgbClr val="001F60"/>
                </a:solidFill>
              </a:rPr>
              <a:t>for specific topics, geographic areas, or create their own data sets. </a:t>
            </a:r>
            <a:endParaRPr lang="en-US" sz="1600" dirty="0">
              <a:solidFill>
                <a:srgbClr val="001F60"/>
              </a:solidFill>
              <a:ea typeface="Open Sans" panose="020B0606030504020204" pitchFamily="34" charset="0"/>
              <a:cs typeface="Open Sans" panose="020B0606030504020204" pitchFamily="34" charset="0"/>
            </a:endParaRPr>
          </a:p>
        </p:txBody>
      </p:sp>
      <p:sp>
        <p:nvSpPr>
          <p:cNvPr id="17" name="Rectangle 16"/>
          <p:cNvSpPr/>
          <p:nvPr/>
        </p:nvSpPr>
        <p:spPr>
          <a:xfrm>
            <a:off x="4558861" y="5546211"/>
            <a:ext cx="3226087" cy="1870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accent2"/>
              </a:solidFill>
            </a:endParaRPr>
          </a:p>
        </p:txBody>
      </p:sp>
      <p:sp>
        <p:nvSpPr>
          <p:cNvPr id="18" name="Rectangle 17"/>
          <p:cNvSpPr/>
          <p:nvPr/>
        </p:nvSpPr>
        <p:spPr>
          <a:xfrm>
            <a:off x="790575" y="5546211"/>
            <a:ext cx="3226087" cy="187018"/>
          </a:xfrm>
          <a:prstGeom prst="rect">
            <a:avLst/>
          </a:prstGeom>
          <a:solidFill>
            <a:srgbClr val="001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001F60"/>
              </a:solidFill>
            </a:endParaRPr>
          </a:p>
        </p:txBody>
      </p:sp>
      <p:sp>
        <p:nvSpPr>
          <p:cNvPr id="19" name="Rectangle 18"/>
          <p:cNvSpPr/>
          <p:nvPr/>
        </p:nvSpPr>
        <p:spPr>
          <a:xfrm>
            <a:off x="8289638" y="5546211"/>
            <a:ext cx="3226087" cy="187018"/>
          </a:xfrm>
          <a:prstGeom prst="rect">
            <a:avLst/>
          </a:prstGeom>
          <a:solidFill>
            <a:srgbClr val="178D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178D22"/>
              </a:solidFill>
            </a:endParaRPr>
          </a:p>
        </p:txBody>
      </p:sp>
      <p:sp>
        <p:nvSpPr>
          <p:cNvPr id="21" name="Rectangle 20">
            <a:extLst>
              <a:ext uri="{FF2B5EF4-FFF2-40B4-BE49-F238E27FC236}">
                <a16:creationId xmlns:a16="http://schemas.microsoft.com/office/drawing/2014/main" id="{95B2993C-05BA-B44D-BA11-3C0D8DB9CE33}"/>
              </a:ext>
            </a:extLst>
          </p:cNvPr>
          <p:cNvSpPr/>
          <p:nvPr/>
        </p:nvSpPr>
        <p:spPr>
          <a:xfrm>
            <a:off x="8273922" y="2596947"/>
            <a:ext cx="3226086" cy="630942"/>
          </a:xfrm>
          <a:prstGeom prst="rect">
            <a:avLst/>
          </a:prstGeom>
        </p:spPr>
        <p:txBody>
          <a:bodyPr wrap="square">
            <a:spAutoFit/>
          </a:bodyPr>
          <a:lstStyle/>
          <a:p>
            <a:pPr algn="ctr"/>
            <a:r>
              <a:rPr lang="en-US" sz="1750" b="1" dirty="0">
                <a:solidFill>
                  <a:srgbClr val="178D22"/>
                </a:solidFill>
                <a:latin typeface="+mj-lt"/>
                <a:ea typeface="Open Sans" panose="020B0606030504020204" pitchFamily="34" charset="0"/>
                <a:cs typeface="Open Sans" panose="020B0606030504020204" pitchFamily="34" charset="0"/>
              </a:rPr>
              <a:t>Data Requests by Phone</a:t>
            </a:r>
          </a:p>
          <a:p>
            <a:pPr algn="ctr"/>
            <a:r>
              <a:rPr lang="en-US" sz="1750" b="1" dirty="0">
                <a:solidFill>
                  <a:srgbClr val="178D22"/>
                </a:solidFill>
                <a:latin typeface="+mj-lt"/>
                <a:ea typeface="Open Sans" panose="020B0606030504020204" pitchFamily="34" charset="0"/>
                <a:cs typeface="Open Sans" panose="020B0606030504020204" pitchFamily="34" charset="0"/>
              </a:rPr>
              <a:t> or Email</a:t>
            </a:r>
          </a:p>
        </p:txBody>
      </p:sp>
      <p:sp>
        <p:nvSpPr>
          <p:cNvPr id="22" name="Rectangle 21">
            <a:extLst>
              <a:ext uri="{FF2B5EF4-FFF2-40B4-BE49-F238E27FC236}">
                <a16:creationId xmlns:a16="http://schemas.microsoft.com/office/drawing/2014/main" id="{B8F7A5BB-6104-0243-84DF-7DA11C7798DC}"/>
              </a:ext>
            </a:extLst>
          </p:cNvPr>
          <p:cNvSpPr/>
          <p:nvPr/>
        </p:nvSpPr>
        <p:spPr>
          <a:xfrm>
            <a:off x="8665936" y="3206747"/>
            <a:ext cx="2735489" cy="1523815"/>
          </a:xfrm>
          <a:prstGeom prst="rect">
            <a:avLst/>
          </a:prstGeom>
        </p:spPr>
        <p:txBody>
          <a:bodyPr wrap="square">
            <a:spAutoFit/>
          </a:bodyPr>
          <a:lstStyle/>
          <a:p>
            <a:pPr lvl="0">
              <a:lnSpc>
                <a:spcPct val="150000"/>
              </a:lnSpc>
            </a:pPr>
            <a:r>
              <a:rPr lang="en-US" sz="1600" dirty="0">
                <a:solidFill>
                  <a:srgbClr val="001F60"/>
                </a:solidFill>
              </a:rPr>
              <a:t>MATCH hotline and email address available to receive and process advanced data requests.</a:t>
            </a:r>
            <a:endParaRPr lang="en-US" sz="1400" dirty="0">
              <a:solidFill>
                <a:srgbClr val="001F60"/>
              </a:solidFill>
            </a:endParaRPr>
          </a:p>
        </p:txBody>
      </p:sp>
      <p:sp>
        <p:nvSpPr>
          <p:cNvPr id="30" name="Oval 29">
            <a:extLst>
              <a:ext uri="{FF2B5EF4-FFF2-40B4-BE49-F238E27FC236}">
                <a16:creationId xmlns:a16="http://schemas.microsoft.com/office/drawing/2014/main" id="{784C9239-2E21-CD4E-9148-0B640C698F61}"/>
              </a:ext>
            </a:extLst>
          </p:cNvPr>
          <p:cNvSpPr/>
          <p:nvPr/>
        </p:nvSpPr>
        <p:spPr>
          <a:xfrm>
            <a:off x="5587636" y="5295114"/>
            <a:ext cx="1153292" cy="1153292"/>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F4415001-0B47-594A-8190-22220628E8BC}"/>
              </a:ext>
            </a:extLst>
          </p:cNvPr>
          <p:cNvSpPr/>
          <p:nvPr/>
        </p:nvSpPr>
        <p:spPr>
          <a:xfrm>
            <a:off x="1718238" y="5295114"/>
            <a:ext cx="1153292" cy="1153292"/>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F7F02B13-72C6-D945-A8F4-59F272FD7FCF}"/>
              </a:ext>
            </a:extLst>
          </p:cNvPr>
          <p:cNvSpPr/>
          <p:nvPr/>
        </p:nvSpPr>
        <p:spPr>
          <a:xfrm>
            <a:off x="9457034" y="5323380"/>
            <a:ext cx="1153292" cy="1153292"/>
          </a:xfrm>
          <a:prstGeom prst="ellipse">
            <a:avLst/>
          </a:prstGeom>
          <a:solidFill>
            <a:srgbClr val="178D2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47">
            <a:extLst>
              <a:ext uri="{FF2B5EF4-FFF2-40B4-BE49-F238E27FC236}">
                <a16:creationId xmlns:a16="http://schemas.microsoft.com/office/drawing/2014/main" id="{9731BF09-502B-4045-A80C-1EBD9C3D292D}"/>
              </a:ext>
            </a:extLst>
          </p:cNvPr>
          <p:cNvSpPr>
            <a:spLocks noGrp="1"/>
          </p:cNvSpPr>
          <p:nvPr>
            <p:ph type="body" sz="quarter" idx="10"/>
          </p:nvPr>
        </p:nvSpPr>
        <p:spPr>
          <a:xfrm>
            <a:off x="676275" y="687388"/>
            <a:ext cx="10839450" cy="574675"/>
          </a:xfrm>
        </p:spPr>
        <p:txBody>
          <a:bodyPr/>
          <a:lstStyle/>
          <a:p>
            <a:r>
              <a:rPr lang="en-US" dirty="0">
                <a:solidFill>
                  <a:srgbClr val="001F60"/>
                </a:solidFill>
              </a:rPr>
              <a:t>Data Analysis and Sharing Survey Results</a:t>
            </a:r>
            <a:endParaRPr lang="id-ID" dirty="0">
              <a:solidFill>
                <a:srgbClr val="001F60"/>
              </a:solidFill>
            </a:endParaRPr>
          </a:p>
        </p:txBody>
      </p:sp>
      <p:sp>
        <p:nvSpPr>
          <p:cNvPr id="24" name="TextBox 23">
            <a:extLst>
              <a:ext uri="{FF2B5EF4-FFF2-40B4-BE49-F238E27FC236}">
                <a16:creationId xmlns:a16="http://schemas.microsoft.com/office/drawing/2014/main" id="{78594B06-A7D6-4439-8016-47A12900B629}"/>
              </a:ext>
            </a:extLst>
          </p:cNvPr>
          <p:cNvSpPr txBox="1"/>
          <p:nvPr/>
        </p:nvSpPr>
        <p:spPr>
          <a:xfrm>
            <a:off x="893129" y="1144160"/>
            <a:ext cx="10891162" cy="422360"/>
          </a:xfrm>
          <a:prstGeom prst="rect">
            <a:avLst/>
          </a:prstGeom>
          <a:noFill/>
        </p:spPr>
        <p:txBody>
          <a:bodyPr wrap="square" rtlCol="0">
            <a:spAutoFit/>
          </a:bodyPr>
          <a:lstStyle/>
          <a:p>
            <a:pPr algn="ctr">
              <a:lnSpc>
                <a:spcPct val="150000"/>
              </a:lnSpc>
            </a:pPr>
            <a:r>
              <a:rPr lang="en-US" sz="1600" dirty="0">
                <a:solidFill>
                  <a:srgbClr val="001F60"/>
                </a:solidFill>
              </a:rPr>
              <a:t>Data collected from the MATCH will be available to community through a variety of channels</a:t>
            </a:r>
            <a:endParaRPr lang="en-US" sz="1600" dirty="0">
              <a:solidFill>
                <a:srgbClr val="001F60"/>
              </a:solidFill>
              <a:ea typeface="Open Sans" panose="020B0606030504020204" pitchFamily="34" charset="0"/>
              <a:cs typeface="Open Sans" panose="020B0606030504020204" pitchFamily="34" charset="0"/>
            </a:endParaRPr>
          </a:p>
        </p:txBody>
      </p:sp>
      <p:pic>
        <p:nvPicPr>
          <p:cNvPr id="11" name="Graphic 10" descr="Internet">
            <a:extLst>
              <a:ext uri="{FF2B5EF4-FFF2-40B4-BE49-F238E27FC236}">
                <a16:creationId xmlns:a16="http://schemas.microsoft.com/office/drawing/2014/main" id="{2B6D8DDD-8860-45B1-A1E9-4AFC8509127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29208" y="5397493"/>
            <a:ext cx="914400" cy="914400"/>
          </a:xfrm>
          <a:prstGeom prst="rect">
            <a:avLst/>
          </a:prstGeom>
        </p:spPr>
      </p:pic>
      <p:pic>
        <p:nvPicPr>
          <p:cNvPr id="13" name="Graphic 12" descr="Clipboard">
            <a:extLst>
              <a:ext uri="{FF2B5EF4-FFF2-40B4-BE49-F238E27FC236}">
                <a16:creationId xmlns:a16="http://schemas.microsoft.com/office/drawing/2014/main" id="{93068B16-027D-4723-9DF3-D6F67B449E9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76528" y="5395276"/>
            <a:ext cx="914400" cy="914400"/>
          </a:xfrm>
          <a:prstGeom prst="rect">
            <a:avLst/>
          </a:prstGeom>
        </p:spPr>
      </p:pic>
      <p:pic>
        <p:nvPicPr>
          <p:cNvPr id="20" name="Graphic 19" descr="Pencil">
            <a:extLst>
              <a:ext uri="{FF2B5EF4-FFF2-40B4-BE49-F238E27FC236}">
                <a16:creationId xmlns:a16="http://schemas.microsoft.com/office/drawing/2014/main" id="{7640D03B-C399-488E-87BC-CFCE3EA91D6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20341" y="5500919"/>
            <a:ext cx="725983" cy="725983"/>
          </a:xfrm>
          <a:prstGeom prst="rect">
            <a:avLst/>
          </a:prstGeom>
        </p:spPr>
      </p:pic>
      <p:pic>
        <p:nvPicPr>
          <p:cNvPr id="32" name="Graphic 31" descr="Speaker Phone">
            <a:extLst>
              <a:ext uri="{FF2B5EF4-FFF2-40B4-BE49-F238E27FC236}">
                <a16:creationId xmlns:a16="http://schemas.microsoft.com/office/drawing/2014/main" id="{F06D0188-925C-4EE8-ABA1-0FA007A968B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574752" y="5442826"/>
            <a:ext cx="914400" cy="914400"/>
          </a:xfrm>
          <a:prstGeom prst="rect">
            <a:avLst/>
          </a:prstGeom>
        </p:spPr>
      </p:pic>
    </p:spTree>
    <p:extLst>
      <p:ext uri="{BB962C8B-B14F-4D97-AF65-F5344CB8AC3E}">
        <p14:creationId xmlns:p14="http://schemas.microsoft.com/office/powerpoint/2010/main" val="218318546"/>
      </p:ext>
    </p:extLst>
  </p:cSld>
  <p:clrMapOvr>
    <a:masterClrMapping/>
  </p:clrMapOvr>
  <mc:AlternateContent xmlns:mc="http://schemas.openxmlformats.org/markup-compatibility/2006" xmlns:p14="http://schemas.microsoft.com/office/powerpoint/2010/main">
    <mc:Choice Requires="p14">
      <p:transition spd="slow" p14:dur="1250">
        <p:cover/>
      </p:transition>
    </mc:Choice>
    <mc:Fallback xmlns="">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8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decel="8000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750" fill="hold"/>
                                        <p:tgtEl>
                                          <p:spTgt spid="7"/>
                                        </p:tgtEl>
                                        <p:attrNameLst>
                                          <p:attrName>ppt_x</p:attrName>
                                        </p:attrNameLst>
                                      </p:cBhvr>
                                      <p:tavLst>
                                        <p:tav tm="0">
                                          <p:val>
                                            <p:strVal val="#ppt_x"/>
                                          </p:val>
                                        </p:tav>
                                        <p:tav tm="100000">
                                          <p:val>
                                            <p:strVal val="#ppt_x"/>
                                          </p:val>
                                        </p:tav>
                                      </p:tavLst>
                                    </p:anim>
                                    <p:anim calcmode="lin" valueType="num">
                                      <p:cBhvr additive="base">
                                        <p:cTn id="16" dur="75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decel="8000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750" fill="hold"/>
                                        <p:tgtEl>
                                          <p:spTgt spid="17"/>
                                        </p:tgtEl>
                                        <p:attrNameLst>
                                          <p:attrName>ppt_x</p:attrName>
                                        </p:attrNameLst>
                                      </p:cBhvr>
                                      <p:tavLst>
                                        <p:tav tm="0">
                                          <p:val>
                                            <p:strVal val="#ppt_x"/>
                                          </p:val>
                                        </p:tav>
                                        <p:tav tm="100000">
                                          <p:val>
                                            <p:strVal val="#ppt_x"/>
                                          </p:val>
                                        </p:tav>
                                      </p:tavLst>
                                    </p:anim>
                                    <p:anim calcmode="lin" valueType="num">
                                      <p:cBhvr additive="base">
                                        <p:cTn id="20" dur="750" fill="hold"/>
                                        <p:tgtEl>
                                          <p:spTgt spid="17"/>
                                        </p:tgtEl>
                                        <p:attrNameLst>
                                          <p:attrName>ppt_y</p:attrName>
                                        </p:attrNameLst>
                                      </p:cBhvr>
                                      <p:tavLst>
                                        <p:tav tm="0">
                                          <p:val>
                                            <p:strVal val="1+#ppt_h/2"/>
                                          </p:val>
                                        </p:tav>
                                        <p:tav tm="100000">
                                          <p:val>
                                            <p:strVal val="#ppt_y"/>
                                          </p:val>
                                        </p:tav>
                                      </p:tavLst>
                                    </p:anim>
                                  </p:childTnLst>
                                </p:cTn>
                              </p:par>
                              <p:par>
                                <p:cTn id="21" presetID="2" presetClass="entr" presetSubtype="4" decel="8000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ppt_x"/>
                                          </p:val>
                                        </p:tav>
                                        <p:tav tm="100000">
                                          <p:val>
                                            <p:strVal val="#ppt_x"/>
                                          </p:val>
                                        </p:tav>
                                      </p:tavLst>
                                    </p:anim>
                                    <p:anim calcmode="lin" valueType="num">
                                      <p:cBhvr additive="base">
                                        <p:cTn id="24" dur="750" fill="hold"/>
                                        <p:tgtEl>
                                          <p:spTgt spid="18"/>
                                        </p:tgtEl>
                                        <p:attrNameLst>
                                          <p:attrName>ppt_y</p:attrName>
                                        </p:attrNameLst>
                                      </p:cBhvr>
                                      <p:tavLst>
                                        <p:tav tm="0">
                                          <p:val>
                                            <p:strVal val="1+#ppt_h/2"/>
                                          </p:val>
                                        </p:tav>
                                        <p:tav tm="100000">
                                          <p:val>
                                            <p:strVal val="#ppt_y"/>
                                          </p:val>
                                        </p:tav>
                                      </p:tavLst>
                                    </p:anim>
                                  </p:childTnLst>
                                </p:cTn>
                              </p:par>
                              <p:par>
                                <p:cTn id="25" presetID="2" presetClass="entr" presetSubtype="4" decel="80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ppt_x"/>
                                          </p:val>
                                        </p:tav>
                                        <p:tav tm="100000">
                                          <p:val>
                                            <p:strVal val="#ppt_x"/>
                                          </p:val>
                                        </p:tav>
                                      </p:tavLst>
                                    </p:anim>
                                    <p:anim calcmode="lin" valueType="num">
                                      <p:cBhvr additive="base">
                                        <p:cTn id="28" dur="750" fill="hold"/>
                                        <p:tgtEl>
                                          <p:spTgt spid="19"/>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25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par>
                                <p:cTn id="32" presetID="22" presetClass="entr" presetSubtype="4" fill="hold" grpId="0" nodeType="withEffect">
                                  <p:stCondLst>
                                    <p:cond delay="25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par>
                                <p:cTn id="35" presetID="22" presetClass="entr" presetSubtype="4" fill="hold" grpId="0" nodeType="withEffect">
                                  <p:stCondLst>
                                    <p:cond delay="25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par>
                                <p:cTn id="38" presetID="22" presetClass="entr" presetSubtype="4" fill="hold" grpId="0" nodeType="withEffect">
                                  <p:stCondLst>
                                    <p:cond delay="25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250"/>
                                  </p:stCondLst>
                                  <p:childTnLst>
                                    <p:set>
                                      <p:cBhvr>
                                        <p:cTn id="42" dur="1" fill="hold">
                                          <p:stCondLst>
                                            <p:cond delay="0"/>
                                          </p:stCondLst>
                                        </p:cTn>
                                        <p:tgtEl>
                                          <p:spTgt spid="21"/>
                                        </p:tgtEl>
                                        <p:attrNameLst>
                                          <p:attrName>style.visibility</p:attrName>
                                        </p:attrNameLst>
                                      </p:cBhvr>
                                      <p:to>
                                        <p:strVal val="visible"/>
                                      </p:to>
                                    </p:set>
                                    <p:animEffect transition="in" filter="wipe(down)">
                                      <p:cBhvr>
                                        <p:cTn id="43" dur="500"/>
                                        <p:tgtEl>
                                          <p:spTgt spid="21"/>
                                        </p:tgtEl>
                                      </p:cBhvr>
                                    </p:animEffect>
                                  </p:childTnLst>
                                </p:cTn>
                              </p:par>
                              <p:par>
                                <p:cTn id="44" presetID="22" presetClass="entr" presetSubtype="4" fill="hold" grpId="0" nodeType="withEffect">
                                  <p:stCondLst>
                                    <p:cond delay="250"/>
                                  </p:stCondLst>
                                  <p:childTnLst>
                                    <p:set>
                                      <p:cBhvr>
                                        <p:cTn id="45" dur="1" fill="hold">
                                          <p:stCondLst>
                                            <p:cond delay="0"/>
                                          </p:stCondLst>
                                        </p:cTn>
                                        <p:tgtEl>
                                          <p:spTgt spid="22"/>
                                        </p:tgtEl>
                                        <p:attrNameLst>
                                          <p:attrName>style.visibility</p:attrName>
                                        </p:attrNameLst>
                                      </p:cBhvr>
                                      <p:to>
                                        <p:strVal val="visible"/>
                                      </p:to>
                                    </p:set>
                                    <p:animEffect transition="in" filter="wipe(down)">
                                      <p:cBhvr>
                                        <p:cTn id="4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p:bldP spid="10" grpId="0"/>
      <p:bldP spid="14" grpId="0"/>
      <p:bldP spid="16" grpId="0"/>
      <p:bldP spid="17" grpId="0" animBg="1"/>
      <p:bldP spid="18" grpId="0" animBg="1"/>
      <p:bldP spid="19" grpId="0" animBg="1"/>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EF32E13-9F79-4440-B252-67A68DACC863}"/>
              </a:ext>
            </a:extLst>
          </p:cNvPr>
          <p:cNvSpPr/>
          <p:nvPr/>
        </p:nvSpPr>
        <p:spPr>
          <a:xfrm>
            <a:off x="7303187" y="11733"/>
            <a:ext cx="5134998" cy="68462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Placeholder 11" descr="A person sitting at a table with a computer&#10;&#10;Description automatically generated with low confidence">
            <a:extLst>
              <a:ext uri="{FF2B5EF4-FFF2-40B4-BE49-F238E27FC236}">
                <a16:creationId xmlns:a16="http://schemas.microsoft.com/office/drawing/2014/main" id="{5973A4CC-C550-8345-B3B9-E19379008690}"/>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3876" r="3876"/>
          <a:stretch>
            <a:fillRect/>
          </a:stretch>
        </p:blipFill>
        <p:spPr>
          <a:xfrm>
            <a:off x="7658100" y="3617073"/>
            <a:ext cx="4533900" cy="3254374"/>
          </a:xfrm>
        </p:spPr>
      </p:pic>
      <p:sp>
        <p:nvSpPr>
          <p:cNvPr id="10" name="Text Placeholder 9"/>
          <p:cNvSpPr>
            <a:spLocks noGrp="1"/>
          </p:cNvSpPr>
          <p:nvPr>
            <p:ph type="body" sz="quarter" idx="13"/>
          </p:nvPr>
        </p:nvSpPr>
        <p:spPr>
          <a:xfrm>
            <a:off x="1078876" y="1391226"/>
            <a:ext cx="3809938" cy="1371600"/>
          </a:xfrm>
        </p:spPr>
        <p:txBody>
          <a:bodyPr/>
          <a:lstStyle/>
          <a:p>
            <a:pPr algn="ctr"/>
            <a:r>
              <a:rPr lang="en-US" dirty="0">
                <a:solidFill>
                  <a:srgbClr val="001F60"/>
                </a:solidFill>
              </a:rPr>
              <a:t>Survey Overview</a:t>
            </a:r>
          </a:p>
        </p:txBody>
      </p:sp>
      <p:sp>
        <p:nvSpPr>
          <p:cNvPr id="16" name="TextBox 15"/>
          <p:cNvSpPr txBox="1"/>
          <p:nvPr/>
        </p:nvSpPr>
        <p:spPr>
          <a:xfrm>
            <a:off x="2833411" y="5367573"/>
            <a:ext cx="716863" cy="381066"/>
          </a:xfrm>
          <a:prstGeom prst="rect">
            <a:avLst/>
          </a:prstGeom>
          <a:noFill/>
        </p:spPr>
        <p:txBody>
          <a:bodyPr wrap="none" rtlCol="0">
            <a:spAutoFit/>
          </a:bodyPr>
          <a:lstStyle/>
          <a:p>
            <a:pPr>
              <a:lnSpc>
                <a:spcPct val="150000"/>
              </a:lnSpc>
            </a:pPr>
            <a:r>
              <a:rPr lang="id-ID" sz="1400" b="1" dirty="0">
                <a:solidFill>
                  <a:schemeClr val="bg2"/>
                </a:solidFill>
                <a:ea typeface="Open Sans" panose="020B0606030504020204" pitchFamily="34" charset="0"/>
                <a:cs typeface="Open Sans" panose="020B0606030504020204" pitchFamily="34" charset="0"/>
              </a:rPr>
              <a:t>MORE</a:t>
            </a:r>
          </a:p>
        </p:txBody>
      </p:sp>
      <p:pic>
        <p:nvPicPr>
          <p:cNvPr id="3" name="Picture 2" descr="A person drawing on a piece of paper&#10;&#10;Description automatically generated with low confidence">
            <a:extLst>
              <a:ext uri="{FF2B5EF4-FFF2-40B4-BE49-F238E27FC236}">
                <a16:creationId xmlns:a16="http://schemas.microsoft.com/office/drawing/2014/main" id="{F5BC6F22-10BF-F142-A90F-8F0A97B28892}"/>
              </a:ext>
            </a:extLst>
          </p:cNvPr>
          <p:cNvPicPr>
            <a:picLocks noChangeAspect="1"/>
          </p:cNvPicPr>
          <p:nvPr/>
        </p:nvPicPr>
        <p:blipFill rotWithShape="1">
          <a:blip r:embed="rId4">
            <a:extLst>
              <a:ext uri="{28A0092B-C50C-407E-A947-70E740481C1C}">
                <a14:useLocalDpi xmlns:a14="http://schemas.microsoft.com/office/drawing/2010/main" val="0"/>
              </a:ext>
            </a:extLst>
          </a:blip>
          <a:srcRect l="1987" t="9435" r="6042"/>
          <a:stretch/>
        </p:blipFill>
        <p:spPr>
          <a:xfrm>
            <a:off x="7658100" y="293914"/>
            <a:ext cx="4533900" cy="2978090"/>
          </a:xfrm>
          <a:prstGeom prst="rect">
            <a:avLst/>
          </a:prstGeom>
        </p:spPr>
      </p:pic>
      <p:sp>
        <p:nvSpPr>
          <p:cNvPr id="21" name="Oval 20"/>
          <p:cNvSpPr/>
          <p:nvPr/>
        </p:nvSpPr>
        <p:spPr>
          <a:xfrm>
            <a:off x="6720610" y="2632551"/>
            <a:ext cx="1450026" cy="1450026"/>
          </a:xfrm>
          <a:prstGeom prst="ellipse">
            <a:avLst/>
          </a:prstGeom>
          <a:solidFill>
            <a:schemeClr val="accent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Freeform 148">
            <a:extLst>
              <a:ext uri="{FF2B5EF4-FFF2-40B4-BE49-F238E27FC236}">
                <a16:creationId xmlns:a16="http://schemas.microsoft.com/office/drawing/2014/main" id="{DA6C5DDA-2D65-4EAF-9CF3-2F5C22EE85AF}"/>
              </a:ext>
            </a:extLst>
          </p:cNvPr>
          <p:cNvSpPr>
            <a:spLocks noEditPoints="1"/>
          </p:cNvSpPr>
          <p:nvPr/>
        </p:nvSpPr>
        <p:spPr bwMode="auto">
          <a:xfrm>
            <a:off x="7143020" y="2959577"/>
            <a:ext cx="628650" cy="795971"/>
          </a:xfrm>
          <a:custGeom>
            <a:avLst/>
            <a:gdLst>
              <a:gd name="T0" fmla="*/ 263 w 263"/>
              <a:gd name="T1" fmla="*/ 333 h 333"/>
              <a:gd name="T2" fmla="*/ 0 w 263"/>
              <a:gd name="T3" fmla="*/ 333 h 333"/>
              <a:gd name="T4" fmla="*/ 0 w 263"/>
              <a:gd name="T5" fmla="*/ 18 h 333"/>
              <a:gd name="T6" fmla="*/ 50 w 263"/>
              <a:gd name="T7" fmla="*/ 18 h 333"/>
              <a:gd name="T8" fmla="*/ 50 w 263"/>
              <a:gd name="T9" fmla="*/ 31 h 333"/>
              <a:gd name="T10" fmla="*/ 15 w 263"/>
              <a:gd name="T11" fmla="*/ 31 h 333"/>
              <a:gd name="T12" fmla="*/ 15 w 263"/>
              <a:gd name="T13" fmla="*/ 317 h 333"/>
              <a:gd name="T14" fmla="*/ 250 w 263"/>
              <a:gd name="T15" fmla="*/ 317 h 333"/>
              <a:gd name="T16" fmla="*/ 250 w 263"/>
              <a:gd name="T17" fmla="*/ 31 h 333"/>
              <a:gd name="T18" fmla="*/ 213 w 263"/>
              <a:gd name="T19" fmla="*/ 31 h 333"/>
              <a:gd name="T20" fmla="*/ 213 w 263"/>
              <a:gd name="T21" fmla="*/ 18 h 333"/>
              <a:gd name="T22" fmla="*/ 263 w 263"/>
              <a:gd name="T23" fmla="*/ 18 h 333"/>
              <a:gd name="T24" fmla="*/ 263 w 263"/>
              <a:gd name="T25" fmla="*/ 333 h 333"/>
              <a:gd name="T26" fmla="*/ 228 w 263"/>
              <a:gd name="T27" fmla="*/ 63 h 333"/>
              <a:gd name="T28" fmla="*/ 37 w 263"/>
              <a:gd name="T29" fmla="*/ 63 h 333"/>
              <a:gd name="T30" fmla="*/ 50 w 263"/>
              <a:gd name="T31" fmla="*/ 0 h 333"/>
              <a:gd name="T32" fmla="*/ 216 w 263"/>
              <a:gd name="T33" fmla="*/ 0 h 333"/>
              <a:gd name="T34" fmla="*/ 228 w 263"/>
              <a:gd name="T35" fmla="*/ 63 h 333"/>
              <a:gd name="T36" fmla="*/ 54 w 263"/>
              <a:gd name="T37" fmla="*/ 48 h 333"/>
              <a:gd name="T38" fmla="*/ 211 w 263"/>
              <a:gd name="T39" fmla="*/ 48 h 333"/>
              <a:gd name="T40" fmla="*/ 203 w 263"/>
              <a:gd name="T41" fmla="*/ 15 h 333"/>
              <a:gd name="T42" fmla="*/ 60 w 263"/>
              <a:gd name="T43" fmla="*/ 15 h 333"/>
              <a:gd name="T44" fmla="*/ 54 w 263"/>
              <a:gd name="T45" fmla="*/ 48 h 333"/>
              <a:gd name="T46" fmla="*/ 101 w 263"/>
              <a:gd name="T47" fmla="*/ 172 h 333"/>
              <a:gd name="T48" fmla="*/ 41 w 263"/>
              <a:gd name="T49" fmla="*/ 172 h 333"/>
              <a:gd name="T50" fmla="*/ 41 w 263"/>
              <a:gd name="T51" fmla="*/ 107 h 333"/>
              <a:gd name="T52" fmla="*/ 101 w 263"/>
              <a:gd name="T53" fmla="*/ 107 h 333"/>
              <a:gd name="T54" fmla="*/ 101 w 263"/>
              <a:gd name="T55" fmla="*/ 172 h 333"/>
              <a:gd name="T56" fmla="*/ 54 w 263"/>
              <a:gd name="T57" fmla="*/ 157 h 333"/>
              <a:gd name="T58" fmla="*/ 86 w 263"/>
              <a:gd name="T59" fmla="*/ 157 h 333"/>
              <a:gd name="T60" fmla="*/ 86 w 263"/>
              <a:gd name="T61" fmla="*/ 120 h 333"/>
              <a:gd name="T62" fmla="*/ 54 w 263"/>
              <a:gd name="T63" fmla="*/ 120 h 333"/>
              <a:gd name="T64" fmla="*/ 54 w 263"/>
              <a:gd name="T65" fmla="*/ 157 h 333"/>
              <a:gd name="T66" fmla="*/ 127 w 263"/>
              <a:gd name="T67" fmla="*/ 130 h 333"/>
              <a:gd name="T68" fmla="*/ 216 w 263"/>
              <a:gd name="T69" fmla="*/ 130 h 333"/>
              <a:gd name="T70" fmla="*/ 216 w 263"/>
              <a:gd name="T71" fmla="*/ 146 h 333"/>
              <a:gd name="T72" fmla="*/ 127 w 263"/>
              <a:gd name="T73" fmla="*/ 146 h 333"/>
              <a:gd name="T74" fmla="*/ 127 w 263"/>
              <a:gd name="T75" fmla="*/ 130 h 333"/>
              <a:gd name="T76" fmla="*/ 101 w 263"/>
              <a:gd name="T77" fmla="*/ 265 h 333"/>
              <a:gd name="T78" fmla="*/ 41 w 263"/>
              <a:gd name="T79" fmla="*/ 265 h 333"/>
              <a:gd name="T80" fmla="*/ 41 w 263"/>
              <a:gd name="T81" fmla="*/ 200 h 333"/>
              <a:gd name="T82" fmla="*/ 101 w 263"/>
              <a:gd name="T83" fmla="*/ 200 h 333"/>
              <a:gd name="T84" fmla="*/ 101 w 263"/>
              <a:gd name="T85" fmla="*/ 265 h 333"/>
              <a:gd name="T86" fmla="*/ 54 w 263"/>
              <a:gd name="T87" fmla="*/ 252 h 333"/>
              <a:gd name="T88" fmla="*/ 86 w 263"/>
              <a:gd name="T89" fmla="*/ 252 h 333"/>
              <a:gd name="T90" fmla="*/ 86 w 263"/>
              <a:gd name="T91" fmla="*/ 215 h 333"/>
              <a:gd name="T92" fmla="*/ 54 w 263"/>
              <a:gd name="T93" fmla="*/ 215 h 333"/>
              <a:gd name="T94" fmla="*/ 54 w 263"/>
              <a:gd name="T95" fmla="*/ 252 h 333"/>
              <a:gd name="T96" fmla="*/ 127 w 263"/>
              <a:gd name="T97" fmla="*/ 226 h 333"/>
              <a:gd name="T98" fmla="*/ 216 w 263"/>
              <a:gd name="T99" fmla="*/ 226 h 333"/>
              <a:gd name="T100" fmla="*/ 216 w 263"/>
              <a:gd name="T101" fmla="*/ 241 h 333"/>
              <a:gd name="T102" fmla="*/ 127 w 263"/>
              <a:gd name="T103" fmla="*/ 241 h 333"/>
              <a:gd name="T104" fmla="*/ 127 w 263"/>
              <a:gd name="T105" fmla="*/ 226 h 3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3" h="333">
                <a:moveTo>
                  <a:pt x="263" y="333"/>
                </a:moveTo>
                <a:lnTo>
                  <a:pt x="0" y="333"/>
                </a:lnTo>
                <a:lnTo>
                  <a:pt x="0" y="18"/>
                </a:lnTo>
                <a:lnTo>
                  <a:pt x="50" y="18"/>
                </a:lnTo>
                <a:lnTo>
                  <a:pt x="50" y="31"/>
                </a:lnTo>
                <a:lnTo>
                  <a:pt x="15" y="31"/>
                </a:lnTo>
                <a:lnTo>
                  <a:pt x="15" y="317"/>
                </a:lnTo>
                <a:lnTo>
                  <a:pt x="250" y="317"/>
                </a:lnTo>
                <a:lnTo>
                  <a:pt x="250" y="31"/>
                </a:lnTo>
                <a:lnTo>
                  <a:pt x="213" y="31"/>
                </a:lnTo>
                <a:lnTo>
                  <a:pt x="213" y="18"/>
                </a:lnTo>
                <a:lnTo>
                  <a:pt x="263" y="18"/>
                </a:lnTo>
                <a:lnTo>
                  <a:pt x="263" y="333"/>
                </a:lnTo>
                <a:close/>
                <a:moveTo>
                  <a:pt x="228" y="63"/>
                </a:moveTo>
                <a:lnTo>
                  <a:pt x="37" y="63"/>
                </a:lnTo>
                <a:lnTo>
                  <a:pt x="50" y="0"/>
                </a:lnTo>
                <a:lnTo>
                  <a:pt x="216" y="0"/>
                </a:lnTo>
                <a:lnTo>
                  <a:pt x="228" y="63"/>
                </a:lnTo>
                <a:close/>
                <a:moveTo>
                  <a:pt x="54" y="48"/>
                </a:moveTo>
                <a:lnTo>
                  <a:pt x="211" y="48"/>
                </a:lnTo>
                <a:lnTo>
                  <a:pt x="203" y="15"/>
                </a:lnTo>
                <a:lnTo>
                  <a:pt x="60" y="15"/>
                </a:lnTo>
                <a:lnTo>
                  <a:pt x="54" y="48"/>
                </a:lnTo>
                <a:close/>
                <a:moveTo>
                  <a:pt x="101" y="172"/>
                </a:moveTo>
                <a:lnTo>
                  <a:pt x="41" y="172"/>
                </a:lnTo>
                <a:lnTo>
                  <a:pt x="41" y="107"/>
                </a:lnTo>
                <a:lnTo>
                  <a:pt x="101" y="107"/>
                </a:lnTo>
                <a:lnTo>
                  <a:pt x="101" y="172"/>
                </a:lnTo>
                <a:close/>
                <a:moveTo>
                  <a:pt x="54" y="157"/>
                </a:moveTo>
                <a:lnTo>
                  <a:pt x="86" y="157"/>
                </a:lnTo>
                <a:lnTo>
                  <a:pt x="86" y="120"/>
                </a:lnTo>
                <a:lnTo>
                  <a:pt x="54" y="120"/>
                </a:lnTo>
                <a:lnTo>
                  <a:pt x="54" y="157"/>
                </a:lnTo>
                <a:close/>
                <a:moveTo>
                  <a:pt x="127" y="130"/>
                </a:moveTo>
                <a:lnTo>
                  <a:pt x="216" y="130"/>
                </a:lnTo>
                <a:lnTo>
                  <a:pt x="216" y="146"/>
                </a:lnTo>
                <a:lnTo>
                  <a:pt x="127" y="146"/>
                </a:lnTo>
                <a:lnTo>
                  <a:pt x="127" y="130"/>
                </a:lnTo>
                <a:close/>
                <a:moveTo>
                  <a:pt x="101" y="265"/>
                </a:moveTo>
                <a:lnTo>
                  <a:pt x="41" y="265"/>
                </a:lnTo>
                <a:lnTo>
                  <a:pt x="41" y="200"/>
                </a:lnTo>
                <a:lnTo>
                  <a:pt x="101" y="200"/>
                </a:lnTo>
                <a:lnTo>
                  <a:pt x="101" y="265"/>
                </a:lnTo>
                <a:close/>
                <a:moveTo>
                  <a:pt x="54" y="252"/>
                </a:moveTo>
                <a:lnTo>
                  <a:pt x="86" y="252"/>
                </a:lnTo>
                <a:lnTo>
                  <a:pt x="86" y="215"/>
                </a:lnTo>
                <a:lnTo>
                  <a:pt x="54" y="215"/>
                </a:lnTo>
                <a:lnTo>
                  <a:pt x="54" y="252"/>
                </a:lnTo>
                <a:close/>
                <a:moveTo>
                  <a:pt x="127" y="226"/>
                </a:moveTo>
                <a:lnTo>
                  <a:pt x="216" y="226"/>
                </a:lnTo>
                <a:lnTo>
                  <a:pt x="216" y="241"/>
                </a:lnTo>
                <a:lnTo>
                  <a:pt x="127" y="241"/>
                </a:lnTo>
                <a:lnTo>
                  <a:pt x="127" y="226"/>
                </a:ln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pic>
        <p:nvPicPr>
          <p:cNvPr id="22" name="Picture 21">
            <a:extLst>
              <a:ext uri="{FF2B5EF4-FFF2-40B4-BE49-F238E27FC236}">
                <a16:creationId xmlns:a16="http://schemas.microsoft.com/office/drawing/2014/main" id="{CF5A9AA3-EF84-9D43-A2D3-2E6656A262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638" y="513416"/>
            <a:ext cx="3556488" cy="877810"/>
          </a:xfrm>
          <a:prstGeom prst="rect">
            <a:avLst/>
          </a:prstGeom>
        </p:spPr>
      </p:pic>
      <p:sp>
        <p:nvSpPr>
          <p:cNvPr id="18" name="TextBox 17">
            <a:extLst>
              <a:ext uri="{FF2B5EF4-FFF2-40B4-BE49-F238E27FC236}">
                <a16:creationId xmlns:a16="http://schemas.microsoft.com/office/drawing/2014/main" id="{55EC2FA6-C688-463F-BB57-5340145C0460}"/>
              </a:ext>
            </a:extLst>
          </p:cNvPr>
          <p:cNvSpPr txBox="1"/>
          <p:nvPr/>
        </p:nvSpPr>
        <p:spPr>
          <a:xfrm>
            <a:off x="1154578" y="2419926"/>
            <a:ext cx="5388575" cy="4438074"/>
          </a:xfrm>
          <a:prstGeom prst="rect">
            <a:avLst/>
          </a:prstGeom>
          <a:noFill/>
        </p:spPr>
        <p:txBody>
          <a:bodyPr wrap="square" rtlCol="0">
            <a:spAutoFit/>
          </a:bodyPr>
          <a:lstStyle/>
          <a:p>
            <a:pPr marL="285750" lvl="0" indent="-285750">
              <a:lnSpc>
                <a:spcPct val="200000"/>
              </a:lnSpc>
              <a:buFont typeface="Arial" panose="020B0604020202020204" pitchFamily="34" charset="0"/>
              <a:buChar char="•"/>
            </a:pPr>
            <a:r>
              <a:rPr lang="en-US" dirty="0">
                <a:solidFill>
                  <a:srgbClr val="001F60"/>
                </a:solidFill>
              </a:rPr>
              <a:t>Biennial survey cycle</a:t>
            </a:r>
          </a:p>
          <a:p>
            <a:pPr marL="285750" lvl="0" indent="-285750">
              <a:lnSpc>
                <a:spcPct val="200000"/>
              </a:lnSpc>
              <a:buFont typeface="Arial" panose="020B0604020202020204" pitchFamily="34" charset="0"/>
              <a:buChar char="•"/>
            </a:pPr>
            <a:r>
              <a:rPr lang="en-US" dirty="0">
                <a:solidFill>
                  <a:srgbClr val="001F60"/>
                </a:solidFill>
              </a:rPr>
              <a:t>104 questions</a:t>
            </a:r>
          </a:p>
          <a:p>
            <a:pPr marL="285750" lvl="0" indent="-285750">
              <a:lnSpc>
                <a:spcPct val="200000"/>
              </a:lnSpc>
              <a:buFont typeface="Arial" panose="020B0604020202020204" pitchFamily="34" charset="0"/>
              <a:buChar char="•"/>
            </a:pPr>
            <a:r>
              <a:rPr lang="en-US" dirty="0">
                <a:solidFill>
                  <a:srgbClr val="001F60"/>
                </a:solidFill>
              </a:rPr>
              <a:t>Approximately 20-30 minute interview</a:t>
            </a:r>
          </a:p>
          <a:p>
            <a:pPr marL="285750" lvl="0" indent="-285750">
              <a:lnSpc>
                <a:spcPct val="200000"/>
              </a:lnSpc>
              <a:buFont typeface="Arial" panose="020B0604020202020204" pitchFamily="34" charset="0"/>
              <a:buChar char="•"/>
            </a:pPr>
            <a:r>
              <a:rPr lang="en-US" dirty="0">
                <a:solidFill>
                  <a:srgbClr val="001F60"/>
                </a:solidFill>
              </a:rPr>
              <a:t>22,000 targeted sample size</a:t>
            </a:r>
          </a:p>
          <a:p>
            <a:pPr marL="285750" lvl="0" indent="-285750">
              <a:lnSpc>
                <a:spcPct val="200000"/>
              </a:lnSpc>
              <a:buFont typeface="Arial" panose="020B0604020202020204" pitchFamily="34" charset="0"/>
              <a:buChar char="•"/>
            </a:pPr>
            <a:r>
              <a:rPr lang="en-US" dirty="0">
                <a:solidFill>
                  <a:srgbClr val="001F60"/>
                </a:solidFill>
              </a:rPr>
              <a:t>88,000 starting sample size</a:t>
            </a:r>
          </a:p>
          <a:p>
            <a:pPr marL="285750" lvl="0" indent="-285750">
              <a:lnSpc>
                <a:spcPct val="200000"/>
              </a:lnSpc>
              <a:buFont typeface="Arial" panose="020B0604020202020204" pitchFamily="34" charset="0"/>
              <a:buChar char="•"/>
            </a:pPr>
            <a:r>
              <a:rPr lang="en-US" dirty="0">
                <a:solidFill>
                  <a:srgbClr val="001F60"/>
                </a:solidFill>
              </a:rPr>
              <a:t>1 in 14 West Virginias will receive an invitation to complete the survey</a:t>
            </a:r>
          </a:p>
          <a:p>
            <a:pPr marL="285750" lvl="0" indent="-285750">
              <a:lnSpc>
                <a:spcPct val="200000"/>
              </a:lnSpc>
              <a:buFont typeface="Arial" panose="020B0604020202020204" pitchFamily="34" charset="0"/>
              <a:buChar char="•"/>
            </a:pPr>
            <a:endParaRPr lang="en-US" dirty="0"/>
          </a:p>
        </p:txBody>
      </p:sp>
    </p:spTree>
    <p:extLst>
      <p:ext uri="{BB962C8B-B14F-4D97-AF65-F5344CB8AC3E}">
        <p14:creationId xmlns:p14="http://schemas.microsoft.com/office/powerpoint/2010/main" val="376503713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35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0-#ppt_w/2"/>
                                          </p:val>
                                        </p:tav>
                                        <p:tav tm="100000">
                                          <p:val>
                                            <p:strVal val="#ppt_x"/>
                                          </p:val>
                                        </p:tav>
                                      </p:tavLst>
                                    </p:anim>
                                    <p:anim calcmode="lin" valueType="num">
                                      <p:cBhvr additive="base">
                                        <p:cTn id="8" dur="750" fill="hold"/>
                                        <p:tgtEl>
                                          <p:spTgt spid="16"/>
                                        </p:tgtEl>
                                        <p:attrNameLst>
                                          <p:attrName>ppt_y</p:attrName>
                                        </p:attrNameLst>
                                      </p:cBhvr>
                                      <p:tavLst>
                                        <p:tav tm="0">
                                          <p:val>
                                            <p:strVal val="#ppt_y"/>
                                          </p:val>
                                        </p:tav>
                                        <p:tav tm="100000">
                                          <p:val>
                                            <p:strVal val="#ppt_y"/>
                                          </p:val>
                                        </p:tav>
                                      </p:tavLst>
                                    </p:anim>
                                  </p:childTnLst>
                                </p:cTn>
                              </p:par>
                              <p:par>
                                <p:cTn id="9" presetID="23" presetClass="entr" presetSubtype="288" fill="hold" grpId="0" nodeType="withEffect">
                                  <p:stCondLst>
                                    <p:cond delay="35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strVal val="4/3*#ppt_w"/>
                                          </p:val>
                                        </p:tav>
                                        <p:tav tm="100000">
                                          <p:val>
                                            <p:strVal val="#ppt_w"/>
                                          </p:val>
                                        </p:tav>
                                      </p:tavLst>
                                    </p:anim>
                                    <p:anim calcmode="lin" valueType="num">
                                      <p:cBhvr>
                                        <p:cTn id="12" dur="500" fill="hold"/>
                                        <p:tgtEl>
                                          <p:spTgt spid="21"/>
                                        </p:tgtEl>
                                        <p:attrNameLst>
                                          <p:attrName>ppt_h</p:attrName>
                                        </p:attrNameLst>
                                      </p:cBhvr>
                                      <p:tavLst>
                                        <p:tav tm="0">
                                          <p:val>
                                            <p:strVal val="4/3*#ppt_h"/>
                                          </p:val>
                                        </p:tav>
                                        <p:tav tm="100000">
                                          <p:val>
                                            <p:strVal val="#ppt_h"/>
                                          </p:val>
                                        </p:tav>
                                      </p:tavLst>
                                    </p:anim>
                                  </p:childTnLst>
                                </p:cTn>
                              </p:par>
                              <p:par>
                                <p:cTn id="13" presetID="23" presetClass="entr" presetSubtype="288" fill="hold" grpId="0" nodeType="withEffect">
                                  <p:stCondLst>
                                    <p:cond delay="350"/>
                                  </p:stCondLst>
                                  <p:childTnLst>
                                    <p:set>
                                      <p:cBhvr>
                                        <p:cTn id="14" dur="1" fill="hold">
                                          <p:stCondLst>
                                            <p:cond delay="0"/>
                                          </p:stCondLst>
                                        </p:cTn>
                                        <p:tgtEl>
                                          <p:spTgt spid="23"/>
                                        </p:tgtEl>
                                        <p:attrNameLst>
                                          <p:attrName>style.visibility</p:attrName>
                                        </p:attrNameLst>
                                      </p:cBhvr>
                                      <p:to>
                                        <p:strVal val="visible"/>
                                      </p:to>
                                    </p:set>
                                    <p:anim calcmode="lin" valueType="num">
                                      <p:cBhvr>
                                        <p:cTn id="15" dur="500" fill="hold"/>
                                        <p:tgtEl>
                                          <p:spTgt spid="23"/>
                                        </p:tgtEl>
                                        <p:attrNameLst>
                                          <p:attrName>ppt_w</p:attrName>
                                        </p:attrNameLst>
                                      </p:cBhvr>
                                      <p:tavLst>
                                        <p:tav tm="0">
                                          <p:val>
                                            <p:strVal val="4/3*#ppt_w"/>
                                          </p:val>
                                        </p:tav>
                                        <p:tav tm="100000">
                                          <p:val>
                                            <p:strVal val="#ppt_w"/>
                                          </p:val>
                                        </p:tav>
                                      </p:tavLst>
                                    </p:anim>
                                    <p:anim calcmode="lin" valueType="num">
                                      <p:cBhvr>
                                        <p:cTn id="16" dur="500" fill="hold"/>
                                        <p:tgtEl>
                                          <p:spTgt spid="23"/>
                                        </p:tgtEl>
                                        <p:attrNameLst>
                                          <p:attrName>ppt_h</p:attrName>
                                        </p:attrNameLst>
                                      </p:cBhvr>
                                      <p:tavLst>
                                        <p:tav tm="0">
                                          <p:val>
                                            <p:strVal val="4/3*#ppt_h"/>
                                          </p:val>
                                        </p:tav>
                                        <p:tav tm="100000">
                                          <p:val>
                                            <p:strVal val="#ppt_h"/>
                                          </p:val>
                                        </p:tav>
                                      </p:tavLst>
                                    </p:anim>
                                  </p:childTnLst>
                                </p:cTn>
                              </p:par>
                              <p:par>
                                <p:cTn id="17" presetID="2" presetClass="entr" presetSubtype="8" decel="100000" fill="hold" grpId="0" nodeType="withEffect">
                                  <p:stCondLst>
                                    <p:cond delay="3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0-#ppt_w/2"/>
                                          </p:val>
                                        </p:tav>
                                        <p:tav tm="100000">
                                          <p:val>
                                            <p:strVal val="#ppt_x"/>
                                          </p:val>
                                        </p:tav>
                                      </p:tavLst>
                                    </p:anim>
                                    <p:anim calcmode="lin" valueType="num">
                                      <p:cBhvr additive="base">
                                        <p:cTn id="20" dur="75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P spid="23"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FECF471-8A73-9A45-87D1-5FBB63491D0D}"/>
              </a:ext>
            </a:extLst>
          </p:cNvPr>
          <p:cNvSpPr/>
          <p:nvPr/>
        </p:nvSpPr>
        <p:spPr>
          <a:xfrm>
            <a:off x="0" y="1942891"/>
            <a:ext cx="12555415" cy="28166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sz="quarter" idx="10"/>
          </p:nvPr>
        </p:nvSpPr>
        <p:spPr>
          <a:xfrm>
            <a:off x="676275" y="688555"/>
            <a:ext cx="10839450" cy="573820"/>
          </a:xfrm>
        </p:spPr>
        <p:txBody>
          <a:bodyPr/>
          <a:lstStyle/>
          <a:p>
            <a:r>
              <a:rPr lang="id-ID" dirty="0">
                <a:solidFill>
                  <a:srgbClr val="001F60"/>
                </a:solidFill>
              </a:rPr>
              <a:t>What to Expect if You are Selected</a:t>
            </a:r>
          </a:p>
        </p:txBody>
      </p:sp>
      <p:sp>
        <p:nvSpPr>
          <p:cNvPr id="11" name="TextBox 10">
            <a:extLst>
              <a:ext uri="{FF2B5EF4-FFF2-40B4-BE49-F238E27FC236}">
                <a16:creationId xmlns:a16="http://schemas.microsoft.com/office/drawing/2014/main" id="{973B27C1-1246-44EB-9E9F-FA94AFB14DD4}"/>
              </a:ext>
            </a:extLst>
          </p:cNvPr>
          <p:cNvSpPr txBox="1"/>
          <p:nvPr/>
        </p:nvSpPr>
        <p:spPr>
          <a:xfrm>
            <a:off x="676276" y="1322633"/>
            <a:ext cx="11113669" cy="422360"/>
          </a:xfrm>
          <a:prstGeom prst="rect">
            <a:avLst/>
          </a:prstGeom>
          <a:noFill/>
        </p:spPr>
        <p:txBody>
          <a:bodyPr wrap="square" rtlCol="0">
            <a:spAutoFit/>
          </a:bodyPr>
          <a:lstStyle/>
          <a:p>
            <a:pPr algn="ctr">
              <a:lnSpc>
                <a:spcPct val="150000"/>
              </a:lnSpc>
            </a:pPr>
            <a:r>
              <a:rPr lang="en-US" sz="1600" dirty="0">
                <a:solidFill>
                  <a:srgbClr val="001F60"/>
                </a:solidFill>
              </a:rPr>
              <a:t>If selected, you will receive a letter in the mail inviting you to complete the survey in one of three different ways. </a:t>
            </a:r>
            <a:endParaRPr lang="en-US" sz="1600" dirty="0">
              <a:solidFill>
                <a:srgbClr val="001F60"/>
              </a:solidFill>
              <a:ea typeface="Open Sans" panose="020B0606030504020204" pitchFamily="34" charset="0"/>
              <a:cs typeface="Open Sans" panose="020B0606030504020204" pitchFamily="34" charset="0"/>
            </a:endParaRPr>
          </a:p>
        </p:txBody>
      </p:sp>
      <p:sp>
        <p:nvSpPr>
          <p:cNvPr id="16" name="TextBox 15"/>
          <p:cNvSpPr txBox="1"/>
          <p:nvPr/>
        </p:nvSpPr>
        <p:spPr>
          <a:xfrm>
            <a:off x="879231" y="4915109"/>
            <a:ext cx="2860431" cy="369332"/>
          </a:xfrm>
          <a:prstGeom prst="rect">
            <a:avLst/>
          </a:prstGeom>
          <a:noFill/>
        </p:spPr>
        <p:txBody>
          <a:bodyPr wrap="square" rtlCol="0">
            <a:spAutoFit/>
          </a:bodyPr>
          <a:lstStyle/>
          <a:p>
            <a:pPr algn="ctr"/>
            <a:r>
              <a:rPr lang="id-ID" dirty="0">
                <a:solidFill>
                  <a:srgbClr val="178D22"/>
                </a:solidFill>
                <a:latin typeface="+mj-lt"/>
              </a:rPr>
              <a:t>ONLINE SURVEY</a:t>
            </a:r>
          </a:p>
        </p:txBody>
      </p:sp>
      <p:sp>
        <p:nvSpPr>
          <p:cNvPr id="18" name="Rectangle 17"/>
          <p:cNvSpPr/>
          <p:nvPr/>
        </p:nvSpPr>
        <p:spPr>
          <a:xfrm>
            <a:off x="879231" y="5439014"/>
            <a:ext cx="2860431" cy="514949"/>
          </a:xfrm>
          <a:prstGeom prst="rect">
            <a:avLst/>
          </a:prstGeom>
        </p:spPr>
        <p:txBody>
          <a:bodyPr wrap="square">
            <a:spAutoFit/>
          </a:bodyPr>
          <a:lstStyle/>
          <a:p>
            <a:pPr algn="ctr">
              <a:lnSpc>
                <a:spcPct val="120000"/>
              </a:lnSpc>
              <a:spcBef>
                <a:spcPts val="1200"/>
              </a:spcBef>
              <a:defRPr/>
            </a:pPr>
            <a:r>
              <a:rPr lang="en-US" sz="1200" dirty="0">
                <a:solidFill>
                  <a:srgbClr val="001F60"/>
                </a:solidFill>
                <a:cs typeface="Calibri"/>
              </a:rPr>
              <a:t>Secure online portal accessible by any computer or smart device.</a:t>
            </a:r>
            <a:endParaRPr lang="id-ID" sz="1200" dirty="0">
              <a:solidFill>
                <a:srgbClr val="001F60"/>
              </a:solidFill>
              <a:cs typeface="Calibri"/>
            </a:endParaRPr>
          </a:p>
        </p:txBody>
      </p:sp>
      <p:sp>
        <p:nvSpPr>
          <p:cNvPr id="20" name="TextBox 19"/>
          <p:cNvSpPr txBox="1"/>
          <p:nvPr/>
        </p:nvSpPr>
        <p:spPr>
          <a:xfrm>
            <a:off x="4819650" y="4909296"/>
            <a:ext cx="2489200" cy="369332"/>
          </a:xfrm>
          <a:prstGeom prst="rect">
            <a:avLst/>
          </a:prstGeom>
          <a:noFill/>
        </p:spPr>
        <p:txBody>
          <a:bodyPr wrap="square" rtlCol="0">
            <a:spAutoFit/>
          </a:bodyPr>
          <a:lstStyle/>
          <a:p>
            <a:pPr algn="ctr"/>
            <a:r>
              <a:rPr lang="id-ID" dirty="0">
                <a:solidFill>
                  <a:schemeClr val="accent2"/>
                </a:solidFill>
                <a:latin typeface="+mj-lt"/>
              </a:rPr>
              <a:t>PAPER SURVEY</a:t>
            </a:r>
          </a:p>
        </p:txBody>
      </p:sp>
      <p:sp>
        <p:nvSpPr>
          <p:cNvPr id="22" name="Rectangle 21"/>
          <p:cNvSpPr/>
          <p:nvPr/>
        </p:nvSpPr>
        <p:spPr>
          <a:xfrm>
            <a:off x="4913376" y="5433201"/>
            <a:ext cx="2395474" cy="741485"/>
          </a:xfrm>
          <a:prstGeom prst="rect">
            <a:avLst/>
          </a:prstGeom>
        </p:spPr>
        <p:txBody>
          <a:bodyPr wrap="square">
            <a:spAutoFit/>
          </a:bodyPr>
          <a:lstStyle/>
          <a:p>
            <a:pPr algn="ctr">
              <a:lnSpc>
                <a:spcPct val="120000"/>
              </a:lnSpc>
              <a:spcBef>
                <a:spcPts val="1200"/>
              </a:spcBef>
              <a:defRPr/>
            </a:pPr>
            <a:r>
              <a:rPr lang="en-US" sz="1200" dirty="0">
                <a:solidFill>
                  <a:srgbClr val="001F60"/>
                </a:solidFill>
                <a:cs typeface="Calibri"/>
              </a:rPr>
              <a:t>A traditional survey mailed to your home that you complete and  mail back to us.</a:t>
            </a:r>
            <a:endParaRPr lang="id-ID" sz="1200" dirty="0">
              <a:solidFill>
                <a:srgbClr val="001F60"/>
              </a:solidFill>
              <a:cs typeface="Calibri"/>
            </a:endParaRPr>
          </a:p>
        </p:txBody>
      </p:sp>
      <p:sp>
        <p:nvSpPr>
          <p:cNvPr id="24" name="TextBox 23"/>
          <p:cNvSpPr txBox="1"/>
          <p:nvPr/>
        </p:nvSpPr>
        <p:spPr>
          <a:xfrm>
            <a:off x="8595360" y="4912572"/>
            <a:ext cx="2489200" cy="369332"/>
          </a:xfrm>
          <a:prstGeom prst="rect">
            <a:avLst/>
          </a:prstGeom>
          <a:noFill/>
        </p:spPr>
        <p:txBody>
          <a:bodyPr wrap="square" rtlCol="0">
            <a:spAutoFit/>
          </a:bodyPr>
          <a:lstStyle/>
          <a:p>
            <a:r>
              <a:rPr lang="id-ID" dirty="0">
                <a:solidFill>
                  <a:schemeClr val="accent5"/>
                </a:solidFill>
                <a:latin typeface="+mj-lt"/>
              </a:rPr>
              <a:t>PHONE INTERVIEW</a:t>
            </a:r>
          </a:p>
        </p:txBody>
      </p:sp>
      <p:sp>
        <p:nvSpPr>
          <p:cNvPr id="26" name="Rectangle 25"/>
          <p:cNvSpPr/>
          <p:nvPr/>
        </p:nvSpPr>
        <p:spPr>
          <a:xfrm>
            <a:off x="8372473" y="5432897"/>
            <a:ext cx="3026020" cy="519886"/>
          </a:xfrm>
          <a:prstGeom prst="rect">
            <a:avLst/>
          </a:prstGeom>
        </p:spPr>
        <p:txBody>
          <a:bodyPr wrap="square">
            <a:spAutoFit/>
          </a:bodyPr>
          <a:lstStyle/>
          <a:p>
            <a:pPr algn="ctr">
              <a:lnSpc>
                <a:spcPct val="120000"/>
              </a:lnSpc>
              <a:spcBef>
                <a:spcPts val="1200"/>
              </a:spcBef>
              <a:defRPr/>
            </a:pPr>
            <a:r>
              <a:rPr lang="en-US" sz="1200" dirty="0">
                <a:solidFill>
                  <a:srgbClr val="001F60"/>
                </a:solidFill>
                <a:cs typeface="Calibri"/>
              </a:rPr>
              <a:t>Complete the survey over the phone with a trained interviewer.</a:t>
            </a:r>
            <a:endParaRPr lang="id-ID" sz="1200" dirty="0">
              <a:solidFill>
                <a:srgbClr val="001F60"/>
              </a:solidFill>
              <a:cs typeface="Calibri"/>
            </a:endParaRPr>
          </a:p>
        </p:txBody>
      </p:sp>
      <p:pic>
        <p:nvPicPr>
          <p:cNvPr id="5" name="Picture Placeholder 4" descr="A person holding a computer&#10;&#10;Description automatically generated with medium confidence">
            <a:extLst>
              <a:ext uri="{FF2B5EF4-FFF2-40B4-BE49-F238E27FC236}">
                <a16:creationId xmlns:a16="http://schemas.microsoft.com/office/drawing/2014/main" id="{8CC9D446-F913-0C44-A083-38C37A499D41}"/>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15972" r="15972"/>
          <a:stretch>
            <a:fillRect/>
          </a:stretch>
        </p:blipFill>
        <p:spPr>
          <a:pattFill prst="pct50">
            <a:fgClr>
              <a:schemeClr val="accent1"/>
            </a:fgClr>
            <a:bgClr>
              <a:schemeClr val="bg1"/>
            </a:bgClr>
          </a:pattFill>
        </p:spPr>
      </p:pic>
      <p:pic>
        <p:nvPicPr>
          <p:cNvPr id="9" name="Picture Placeholder 8" descr="A person writing on a piece of paper&#10;&#10;Description automatically generated with medium confidence">
            <a:extLst>
              <a:ext uri="{FF2B5EF4-FFF2-40B4-BE49-F238E27FC236}">
                <a16:creationId xmlns:a16="http://schemas.microsoft.com/office/drawing/2014/main" id="{DF9F57E9-E75C-2A44-9B26-341BC38ADACF}"/>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l="15985" r="15985"/>
          <a:stretch>
            <a:fillRect/>
          </a:stretch>
        </p:blipFill>
        <p:spPr>
          <a:pattFill prst="pct50">
            <a:fgClr>
              <a:schemeClr val="accent1"/>
            </a:fgClr>
            <a:bgClr>
              <a:schemeClr val="bg1"/>
            </a:bgClr>
          </a:pattFill>
        </p:spPr>
      </p:pic>
      <p:pic>
        <p:nvPicPr>
          <p:cNvPr id="12" name="Picture Placeholder 11" descr="A person sitting on a couch&#10;&#10;Description automatically generated with low confidence">
            <a:extLst>
              <a:ext uri="{FF2B5EF4-FFF2-40B4-BE49-F238E27FC236}">
                <a16:creationId xmlns:a16="http://schemas.microsoft.com/office/drawing/2014/main" id="{0E3C2EBC-3174-2745-A152-180CD601180F}"/>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l="15972" r="15972"/>
          <a:stretch>
            <a:fillRect/>
          </a:stretch>
        </p:blipFill>
        <p:spPr>
          <a:pattFill prst="pct50">
            <a:fgClr>
              <a:schemeClr val="accent1"/>
            </a:fgClr>
            <a:bgClr>
              <a:schemeClr val="bg1"/>
            </a:bgClr>
          </a:pattFill>
        </p:spPr>
      </p:pic>
    </p:spTree>
    <p:extLst>
      <p:ext uri="{BB962C8B-B14F-4D97-AF65-F5344CB8AC3E}">
        <p14:creationId xmlns:p14="http://schemas.microsoft.com/office/powerpoint/2010/main" val="3085747590"/>
      </p:ext>
    </p:extLst>
  </p:cSld>
  <p:clrMapOvr>
    <a:masterClrMapping/>
  </p:clrMapOvr>
  <mc:AlternateContent xmlns:mc="http://schemas.openxmlformats.org/markup-compatibility/2006" xmlns:p14="http://schemas.microsoft.com/office/powerpoint/2010/main">
    <mc:Choice Requires="p14">
      <p:transition spd="slow" p14:dur="1250">
        <p:push dir="u"/>
      </p:transition>
    </mc:Choice>
    <mc:Fallback xmlns="">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5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par>
                                <p:cTn id="8" presetID="22" presetClass="entr" presetSubtype="4" fill="hold" grpId="0" nodeType="withEffect">
                                  <p:stCondLst>
                                    <p:cond delay="25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grpId="0" nodeType="with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par>
                                <p:cTn id="14" presetID="22" presetClass="entr" presetSubtype="4" fill="hold" grpId="0" nodeType="withEffect">
                                  <p:stCondLst>
                                    <p:cond delay="25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grpId="0" nodeType="withEffect">
                                  <p:stCondLst>
                                    <p:cond delay="25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par>
                                <p:cTn id="20" presetID="22" presetClass="entr" presetSubtype="4" fill="hold" grpId="0" nodeType="withEffect">
                                  <p:stCondLst>
                                    <p:cond delay="25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0" grpId="0"/>
      <p:bldP spid="22" grpId="0"/>
      <p:bldP spid="24" grpId="0"/>
      <p:bldP spid="26" grpId="0"/>
    </p:bldLst>
  </p:timing>
</p:sld>
</file>

<file path=ppt/theme/theme1.xml><?xml version="1.0" encoding="utf-8"?>
<a:theme xmlns:a="http://schemas.openxmlformats.org/drawingml/2006/main" name="Office Theme">
  <a:themeElements>
    <a:clrScheme name="MATCH">
      <a:dk1>
        <a:srgbClr val="000000"/>
      </a:dk1>
      <a:lt1>
        <a:srgbClr val="FFFFFF"/>
      </a:lt1>
      <a:dk2>
        <a:srgbClr val="44546A"/>
      </a:dk2>
      <a:lt2>
        <a:srgbClr val="E7E6E6"/>
      </a:lt2>
      <a:accent1>
        <a:srgbClr val="1F1651"/>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orkplan fonts">
      <a:majorFont>
        <a:latin typeface="Montserrat"/>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D310357490E2194387B20B435786313E" ma:contentTypeVersion="14" ma:contentTypeDescription="Create a new document." ma:contentTypeScope="" ma:versionID="52713add034d9eb432080b59b29f6722">
  <xsd:schema xmlns:xsd="http://www.w3.org/2001/XMLSchema" xmlns:xs="http://www.w3.org/2001/XMLSchema" xmlns:p="http://schemas.microsoft.com/office/2006/metadata/properties" xmlns:ns1="http://schemas.microsoft.com/sharepoint/v3" xmlns:ns3="7ccc4c38-57fc-4b43-854b-c67f38883330" xmlns:ns4="42721245-580a-4f14-a1a3-8c964dcad59c" targetNamespace="http://schemas.microsoft.com/office/2006/metadata/properties" ma:root="true" ma:fieldsID="cb28616b1a4608e126c1a34cbeeea68f" ns1:_="" ns3:_="" ns4:_="">
    <xsd:import namespace="http://schemas.microsoft.com/sharepoint/v3"/>
    <xsd:import namespace="7ccc4c38-57fc-4b43-854b-c67f38883330"/>
    <xsd:import namespace="42721245-580a-4f14-a1a3-8c964dcad59c"/>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ccc4c38-57fc-4b43-854b-c67f388833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721245-580a-4f14-a1a3-8c964dcad59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Props1.xml><?xml version="1.0" encoding="utf-8"?>
<ds:datastoreItem xmlns:ds="http://schemas.openxmlformats.org/officeDocument/2006/customXml" ds:itemID="{8BE2D54C-A76C-42F4-ACF3-683D1426E1C3}">
  <ds:schemaRefs>
    <ds:schemaRef ds:uri="http://schemas.microsoft.com/sharepoint/v3/contenttype/forms"/>
  </ds:schemaRefs>
</ds:datastoreItem>
</file>

<file path=customXml/itemProps2.xml><?xml version="1.0" encoding="utf-8"?>
<ds:datastoreItem xmlns:ds="http://schemas.openxmlformats.org/officeDocument/2006/customXml" ds:itemID="{5094C2DC-8331-40B6-B00A-B9142E88B4F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ccc4c38-57fc-4b43-854b-c67f38883330"/>
    <ds:schemaRef ds:uri="42721245-580a-4f14-a1a3-8c964dcad5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D109D84-8297-475E-9D5A-1104D328A7FC}">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TotalTime>12746</TotalTime>
  <Words>950</Words>
  <Application>Microsoft Macintosh PowerPoint</Application>
  <PresentationFormat>Widescreen</PresentationFormat>
  <Paragraphs>151</Paragraphs>
  <Slides>18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Montserrat</vt:lpstr>
      <vt:lpstr>Montserrat-Regular</vt:lpstr>
      <vt:lpstr>Open Sans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DESIGNESTO</dc:creator>
  <cp:lastModifiedBy>Laura Lancaster</cp:lastModifiedBy>
  <cp:revision>1111</cp:revision>
  <dcterms:created xsi:type="dcterms:W3CDTF">2017-01-10T11:09:36Z</dcterms:created>
  <dcterms:modified xsi:type="dcterms:W3CDTF">2021-09-07T13:31:46Z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0x010100D310357490E2194387B20B435786313E</vt:lpwstr>
  </property>
</Properties>
</file>